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78" r:id="rId11"/>
    <p:sldId id="284" r:id="rId12"/>
    <p:sldId id="285" r:id="rId13"/>
    <p:sldId id="287" r:id="rId14"/>
    <p:sldId id="263" r:id="rId15"/>
    <p:sldId id="280" r:id="rId16"/>
    <p:sldId id="286" r:id="rId17"/>
    <p:sldId id="279" r:id="rId18"/>
    <p:sldId id="282" r:id="rId19"/>
    <p:sldId id="283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6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86432" autoAdjust="0"/>
  </p:normalViewPr>
  <p:slideViewPr>
    <p:cSldViewPr snapToGrid="0">
      <p:cViewPr varScale="1">
        <p:scale>
          <a:sx n="97" d="100"/>
          <a:sy n="97" d="100"/>
        </p:scale>
        <p:origin x="72" y="1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047056-A4A4-49C6-B53A-A3B5AD2C9E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6B0B6-1521-4655-A849-832BDEEDBB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A7818-9FD1-4A4A-BBB8-A8F7A885158A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D0097-1060-4E43-8794-A93E30064A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457E5-A2BA-4F1E-ACE4-06A1C8C83D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95B5C-AE81-486B-8299-C690ADF087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22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68347-4327-4298-850E-31E39F309FB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22D2F8-28A7-48E8-ADD3-E9583D47D8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1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2D2F8-28A7-48E8-ADD3-E9583D47D83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581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7F6B47B-FE57-44F5-B5A8-26DF978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444BC-BA6E-47AE-9F54-D7B7A49832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674" y="1327759"/>
            <a:ext cx="4989628" cy="1929505"/>
          </a:xfrm>
          <a:prstGeom prst="rect">
            <a:avLst/>
          </a:prstGeom>
        </p:spPr>
        <p:txBody>
          <a:bodyPr anchor="b"/>
          <a:lstStyle>
            <a:lvl1pPr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ACD8B9-402D-4E40-BE1F-4106044481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934" y="3257264"/>
            <a:ext cx="4989628" cy="8160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08032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133E6176-F4F6-41F9-8F2A-BA6586E16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AC667-531B-4E40-98C6-B36847DE0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77876"/>
            <a:ext cx="5097428" cy="918377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2930722-7AFE-41FC-8830-E2075CE78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35012" y="272404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D0E59A-1834-4F86-8ED3-1EBC64322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67209" y="2930881"/>
            <a:ext cx="3639904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7084F479-66F8-4110-96A2-F3A27ED1C2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9" y="3282057"/>
            <a:ext cx="3639904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D083869-3E3D-40A3-AE1C-3384E7096A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35012" y="388211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ECD259C4-54A9-4BCA-A693-5A8F91D82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67209" y="4097257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3099E6DD-0A81-4AD6-97AD-DB777418E5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7209" y="4448433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01E19938-3E97-4D01-9075-1BB1AF8DDF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5012" y="5046627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FA19E736-C7E5-448A-AC90-0EB1D902C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8730" y="5267189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4C139082-0147-4871-8F86-8D4DFC57E8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8730" y="5618365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7BCF052-161B-4AD4-AE2D-DED3FA964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E388F47C-0B7F-4C1B-B356-52A1CB56D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4654010E-C1FB-4195-AD8B-03A8DAE01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60807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id="{84044BB2-E43C-47D4-AA71-04F22AA3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0F929B-B0E5-4A66-B6D7-462C68EF7A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4082" y="2232234"/>
            <a:ext cx="7323836" cy="743753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04A0468C-03A1-433C-BEB5-89CD0787AB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369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345DEAC-8D5A-44A0-9EA3-9A2039ADD0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9369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D2839B01-8B79-4655-BADE-8F0A9351936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2448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D0AFF7FE-E069-4C57-9F9F-909B7FE43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72448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27214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172C710-E0AE-4BB2-88CC-99E77C188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C9529-8AA8-4D29-9375-C57976886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107" y="501519"/>
            <a:ext cx="10515600" cy="49202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27206" y="1599947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23421" y="2378452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43586" y="2129182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4399" y="3528829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31018" y="3528829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22436" y="4634331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9913" y="44598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37403" y="4321788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27206" y="5468790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86546" y="519567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447369" y="377484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780689" y="209197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794545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FEDCC43F-6D79-4D9A-A842-74287B40D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8255D77-6260-4F8F-86E3-D0AAF36FA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4345" y="1158710"/>
            <a:ext cx="5611660" cy="677782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5C91A828-665B-4FC2-950E-370DF47348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BE18AA7-27E7-4763-A428-079E43A450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33290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6ED488B3-3B38-4DE8-8789-E9C406DB65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53332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5717E8AA-E5DC-43D1-BED9-1A8F554EB6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7008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3A9D178-AD0E-4E87-97B3-88B79A533B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2028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F8B39EE-8EB7-4880-A9FE-9F98D23984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91306" y="4704558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74686F1-FD3B-4529-9DBC-C6E34312C5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4982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A8B5FF2-6B96-4FE7-A6ED-0C89D74FA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B8BB57A8-7823-42A3-BA84-96690BFFD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902A41BF-FE61-48B9-A0B1-94AAB1538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858706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raphic 35">
            <a:extLst>
              <a:ext uri="{FF2B5EF4-FFF2-40B4-BE49-F238E27FC236}">
                <a16:creationId xmlns:a16="http://schemas.microsoft.com/office/drawing/2014/main" id="{41C2529C-151F-488B-A358-D60A3D552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E2EB21-CF4E-4578-820A-EACF488B1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6975" y="1144939"/>
            <a:ext cx="5473874" cy="687833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7F450FCB-3FE4-489F-A4BA-4BF492C226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B6054A1-FB6D-4599-BAA9-5A51A0FA8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3991" y="2822318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54896-ABA6-49DF-9D5D-B2E6224DD44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66775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E9FFDEA-766B-48BC-B5E5-F06563BF4DE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9875" y="2829932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67B5EA1-9C03-415F-A792-0E81289DB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258AB827-653F-449B-8FE9-EC1E4F1C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045230A5-30E4-4168-93C9-124C889B6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C1979EE6-6944-48F0-87CE-65E90A3ACC71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433647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2514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phic 119">
            <a:extLst>
              <a:ext uri="{FF2B5EF4-FFF2-40B4-BE49-F238E27FC236}">
                <a16:creationId xmlns:a16="http://schemas.microsoft.com/office/drawing/2014/main" id="{0D59F18F-5BD3-4E80-A69E-6D92DA9B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79CFC79B-A403-4086-AB1A-E4F1F5A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2689356"/>
            <a:ext cx="8510121" cy="0"/>
            <a:chOff x="1504814" y="2488864"/>
            <a:chExt cx="8510121" cy="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993C126-30E8-42C9-97ED-B7968CE61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10C08B4-5A67-4383-9733-CF6DCA952D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736A6D3-72B8-4ADD-83D7-F905F1EB82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C048AE4-D798-4F1B-874C-F9044ECC8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24A7533-05E8-464C-81E3-83136E632A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14E820A-336F-43A8-AB0D-875A28FB9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D557188-FB50-4CF1-85AD-28747D97DC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AF23435-A9FF-4958-AAD2-BC57F32090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B538E04-AA2E-459F-8D6B-7272BF9117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79A5921-876C-47AA-BF02-FADD423D79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B30A0A8-B885-4ACC-A172-7A4408F0C0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B7C7B2-16AE-4434-A8AD-0977BCB945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98" y="512299"/>
            <a:ext cx="10515600" cy="72738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1" name="Text Placeholder 14">
            <a:extLst>
              <a:ext uri="{FF2B5EF4-FFF2-40B4-BE49-F238E27FC236}">
                <a16:creationId xmlns:a16="http://schemas.microsoft.com/office/drawing/2014/main" id="{53B0593C-E961-4FCF-8FFD-E10C0FD17BB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2" name="Text Placeholder 14">
            <a:extLst>
              <a:ext uri="{FF2B5EF4-FFF2-40B4-BE49-F238E27FC236}">
                <a16:creationId xmlns:a16="http://schemas.microsoft.com/office/drawing/2014/main" id="{82A98F85-0B8A-4F76-813C-C9E7A0AD880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3" name="Text Placeholder 14">
            <a:extLst>
              <a:ext uri="{FF2B5EF4-FFF2-40B4-BE49-F238E27FC236}">
                <a16:creationId xmlns:a16="http://schemas.microsoft.com/office/drawing/2014/main" id="{0E645547-1191-4919-804B-D1DC905F368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3" name="Text Placeholder 14">
            <a:extLst>
              <a:ext uri="{FF2B5EF4-FFF2-40B4-BE49-F238E27FC236}">
                <a16:creationId xmlns:a16="http://schemas.microsoft.com/office/drawing/2014/main" id="{70437561-3145-4AA5-B5BF-FC2748828C0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436036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5924F20-2A98-40F8-8A1C-BF4BCDC2E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DFA884F6-1E9E-4CB8-B4C3-3699E85DC2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7C52539B-C569-4941-87E7-C3EFCFA1B4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9B18D372-BEFC-4475-B0A5-A798E6CFD62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9FE16DC-63F2-4A3D-A743-C8480AE391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23422F26-58EB-43A7-A33C-2ADBC2320C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D9B50A50-093B-4DCA-929F-AF8AB169A4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A60753DF-99A3-4BAF-AA47-4AD0BEAEAE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id="{470DC77E-070B-46BC-B95C-A323D9EEC9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E7D1C36D-258C-4B31-95BB-6C0127AEEA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214A7064-793B-4F30-9A33-42069EF604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5868F5A5-3ED0-4C78-A557-F4B94B123D9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4" name="Text Placeholder 14">
            <a:extLst>
              <a:ext uri="{FF2B5EF4-FFF2-40B4-BE49-F238E27FC236}">
                <a16:creationId xmlns:a16="http://schemas.microsoft.com/office/drawing/2014/main" id="{A727AB6E-B8DB-4DE5-BF92-3EDCA58B0C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5" name="Text Placeholder 14">
            <a:extLst>
              <a:ext uri="{FF2B5EF4-FFF2-40B4-BE49-F238E27FC236}">
                <a16:creationId xmlns:a16="http://schemas.microsoft.com/office/drawing/2014/main" id="{9E6A60C5-3054-4500-AE04-5766330FED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6" name="Text Placeholder 14">
            <a:extLst>
              <a:ext uri="{FF2B5EF4-FFF2-40B4-BE49-F238E27FC236}">
                <a16:creationId xmlns:a16="http://schemas.microsoft.com/office/drawing/2014/main" id="{3984C0A5-C9AE-4249-8578-A0909B41B45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4" name="Text Placeholder 14">
            <a:extLst>
              <a:ext uri="{FF2B5EF4-FFF2-40B4-BE49-F238E27FC236}">
                <a16:creationId xmlns:a16="http://schemas.microsoft.com/office/drawing/2014/main" id="{4C9A8467-48EB-4C64-8A54-0526649B91A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134112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1C267AB-B4C6-4059-B2A8-DCF715B29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3BF85ABF-DD16-49D4-9DD2-C35A92EAFE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997C6187-BB2F-413C-AC7B-BBAA249AFD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6C1DC7A-93B1-4894-AD2D-AC636AC3DA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872C35DC-A640-4C27-A87F-380E7440F3F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02969206-EA35-4C29-B0EB-3FF5636A8A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79B642F3-327B-4AF1-85D8-5BE8BA286A1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D45BD78-6B19-4D6A-A164-2017ABC783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494676D6-C880-49A1-B83E-2D632934D6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0C07048D-5DEB-4348-8A16-DB77BE49097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DCED3D6A-EF8C-4F42-B23B-30ED2C33EAB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E966B469-8508-4732-8A0A-58429BD0E7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7A40874-7B89-4A5D-9562-21D6994C3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4391183"/>
            <a:ext cx="8510121" cy="0"/>
            <a:chOff x="1504814" y="2488864"/>
            <a:chExt cx="8510121" cy="0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2860379-5BA3-4D4F-BAC0-C7783F7552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F221EBE-F43A-48CE-8E3D-D0777E2424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70DFAA8-4E1B-45F7-B640-2C00AAC6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67A42DA-2625-4CA8-AEC6-2FBCF01A92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B3F7FF-9011-4E3D-9DA2-C144F9B7A5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0EEA406-B4BE-4A22-9879-A86700556B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5F5190B-A9FA-4925-81A3-8AF19F709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3F58E8B-B6D9-46C2-95B1-755AD7B028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6BED819-4195-456A-8507-0CC09BDCF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541D3E-8275-4522-81E7-C83B829D83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D34DF1-D500-4560-A303-92050A8112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47D7FFC8-D319-4F8D-9F95-39BB21C0E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8DDD48EC-9DE8-4C43-881A-2597A1DDE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650B4D37-2FE8-4F27-8951-CF9D947DB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691548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0ADA1982-C216-4747-ACCC-39BC3F5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CD2AA7-E8A5-43C8-A284-AB4951189D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949" y="527542"/>
            <a:ext cx="6922876" cy="687834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681FF-F6BE-41D5-AE6C-B4110384B0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3738" y="1128713"/>
            <a:ext cx="7654925" cy="50688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A60E8AF0-85D7-4035-8301-57B3B4977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481785BD-DC42-4BBE-8C62-BCE6F0EA4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E7886D57-8CCD-43A4-AA49-E96D2EE3E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036791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F8B9974-85ED-46AA-8617-AC54C84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6F28C4-DD1C-4E63-87E8-D76D85414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858" y="2433312"/>
            <a:ext cx="1939480" cy="2115505"/>
          </a:xfrm>
          <a:prstGeom prst="rect">
            <a:avLst/>
          </a:prstGeom>
        </p:spPr>
        <p:txBody>
          <a:bodyPr anchor="ctr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3987B23C-61B9-4A48-AD36-5E284812C4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088220" y="2599422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CBD4661-3D71-432B-9308-D2D085BDDDC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90425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F89712B5-4C74-4247-B444-43F116D582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291629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33EE5A9D-21AC-4735-98D7-42551FA2C58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87443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DBA775-4308-4BDB-B966-8167F3D04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75041" y="2486242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DDB0B0-BDCD-459F-AF20-19E1A721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7246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A8E9D1-9673-42D1-A573-05CDC9EF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78450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F851C1-89A7-44A6-8617-10C435FCD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4264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1C9BE46-D000-4DE5-8AD9-6BFAD927A01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773EC03-0830-4EAE-A7B0-38902833D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32E4889E-0745-4713-90D8-432A681AFC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FD869E7-29DA-4FEB-AB84-1C1FC3ABA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9E68119B-CDCA-4341-8772-2C5BF80B4E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4435751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303A31BF-223A-44A5-84FD-7281FF2E4C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66E1F4A-0D75-4B8E-A181-DBEB50FB1D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5EAE80D5-B799-4807-8F81-22C4218233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9" name="Footer Placeholder 15">
            <a:extLst>
              <a:ext uri="{FF2B5EF4-FFF2-40B4-BE49-F238E27FC236}">
                <a16:creationId xmlns:a16="http://schemas.microsoft.com/office/drawing/2014/main" id="{6F4437FE-F08F-4311-B53A-88E2B729B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0" name="Slide Number Placeholder 16">
            <a:extLst>
              <a:ext uri="{FF2B5EF4-FFF2-40B4-BE49-F238E27FC236}">
                <a16:creationId xmlns:a16="http://schemas.microsoft.com/office/drawing/2014/main" id="{D0901035-50AC-4DE0-9A34-AAA61EC10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1" name="Date Placeholder 14">
            <a:extLst>
              <a:ext uri="{FF2B5EF4-FFF2-40B4-BE49-F238E27FC236}">
                <a16:creationId xmlns:a16="http://schemas.microsoft.com/office/drawing/2014/main" id="{5FDD3145-ADE2-4744-AF2E-9C8074C85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4191445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A79A51B-CC7A-4B36-B457-AF32363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019BE9-6149-434A-B185-EE7434112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216" y="2375820"/>
            <a:ext cx="1939480" cy="2218499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spcBef>
                <a:spcPts val="1000"/>
              </a:spcBef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18B0121B-CD0E-495B-9B36-4E88EA4A97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36339" y="1326925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Picture Placeholder 9">
            <a:extLst>
              <a:ext uri="{FF2B5EF4-FFF2-40B4-BE49-F238E27FC236}">
                <a16:creationId xmlns:a16="http://schemas.microsoft.com/office/drawing/2014/main" id="{4508E76D-2071-4546-8DF2-405B38E2E27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5209991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Picture Placeholder 9">
            <a:extLst>
              <a:ext uri="{FF2B5EF4-FFF2-40B4-BE49-F238E27FC236}">
                <a16:creationId xmlns:a16="http://schemas.microsoft.com/office/drawing/2014/main" id="{D319C8D5-E3A6-45C8-8A64-1C1B70C90D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305041" y="133575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Picture Placeholder 9">
            <a:extLst>
              <a:ext uri="{FF2B5EF4-FFF2-40B4-BE49-F238E27FC236}">
                <a16:creationId xmlns:a16="http://schemas.microsoft.com/office/drawing/2014/main" id="{01486F31-E79E-4E60-8749-B8036B3F09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84248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139AA92-1781-41FF-9168-9F70B1CD9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6" y="1222122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5FE36F90-735E-43D7-854A-0347B80505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D0125FE-7543-4B0C-8C50-D4F2949EE8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839FFFF4-4A0D-40BD-B34D-CD03D03FBE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2697A53A-8491-4753-901E-02236DC0D5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A51D26D1-89AE-43E7-8F1B-E28B18019F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2972538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0191059F-A4F0-4F1C-8237-308B7AD3F9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CFCD3D62-2515-40AC-A8A1-F7786244B3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96332DF1-A140-4DDE-9D59-EEF6D503A8D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97" name="Picture Placeholder 9">
            <a:extLst>
              <a:ext uri="{FF2B5EF4-FFF2-40B4-BE49-F238E27FC236}">
                <a16:creationId xmlns:a16="http://schemas.microsoft.com/office/drawing/2014/main" id="{74EEDA10-EB71-4CAE-80C3-9C8B46E6DF0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36338" y="3967833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9" name="Picture Placeholder 9">
            <a:extLst>
              <a:ext uri="{FF2B5EF4-FFF2-40B4-BE49-F238E27FC236}">
                <a16:creationId xmlns:a16="http://schemas.microsoft.com/office/drawing/2014/main" id="{B9B031BF-4314-4A3C-B53C-3958CC4E622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209990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1" name="Picture Placeholder 9">
            <a:extLst>
              <a:ext uri="{FF2B5EF4-FFF2-40B4-BE49-F238E27FC236}">
                <a16:creationId xmlns:a16="http://schemas.microsoft.com/office/drawing/2014/main" id="{BC693B9A-3B30-4605-8EB8-2F155D0A4D7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305040" y="397666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3" name="Picture Placeholder 9">
            <a:extLst>
              <a:ext uri="{FF2B5EF4-FFF2-40B4-BE49-F238E27FC236}">
                <a16:creationId xmlns:a16="http://schemas.microsoft.com/office/drawing/2014/main" id="{B4CC215D-FD31-4423-900D-14FF4F457AF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84247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D4954E76-6CE5-4657-B73B-9875EBBEE0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796727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E361B92F-F111-450A-A880-C345037923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6865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375C0FEC-10E7-43EA-953F-8CB9B43D05D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98932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84B1D0A0-DE01-44D1-9B3D-C05DBE9FF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99070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DB6914BB-9516-4473-A02F-1A325FA7EF4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00136" y="5587475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FEE30418-F1D4-4D16-A984-FAA6CA0C74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00274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6D336D9D-1BA1-44AE-96D0-3ABDA2E02F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095950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0" name="Text Placeholder 14">
            <a:extLst>
              <a:ext uri="{FF2B5EF4-FFF2-40B4-BE49-F238E27FC236}">
                <a16:creationId xmlns:a16="http://schemas.microsoft.com/office/drawing/2014/main" id="{6CFC9B87-2AEB-414D-90C4-B7F8F4AA908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2018" y="5813275"/>
            <a:ext cx="1885515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C42105-8FBF-4317-8822-399B1F79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8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44C80F9-E615-4699-A719-131E62011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8" y="123094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91882A0-07C5-40D6-9520-02882775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5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42E90BB-F1EA-466F-939C-623189DF3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5" y="3863030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BBFD36F-B307-4513-ABAD-4A02FF73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7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E69D0B1-6D57-4A70-9C3C-F3A072AAA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7" y="387185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95C6593C-7D72-47FB-AACE-F8848EAF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4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Footer Placeholder 15">
            <a:extLst>
              <a:ext uri="{FF2B5EF4-FFF2-40B4-BE49-F238E27FC236}">
                <a16:creationId xmlns:a16="http://schemas.microsoft.com/office/drawing/2014/main" id="{75E80FB1-82CC-4144-A899-130449B1A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6" name="Slide Number Placeholder 16">
            <a:extLst>
              <a:ext uri="{FF2B5EF4-FFF2-40B4-BE49-F238E27FC236}">
                <a16:creationId xmlns:a16="http://schemas.microsoft.com/office/drawing/2014/main" id="{10233900-5A86-4114-B6F5-3A0EA053C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7" name="Date Placeholder 14">
            <a:extLst>
              <a:ext uri="{FF2B5EF4-FFF2-40B4-BE49-F238E27FC236}">
                <a16:creationId xmlns:a16="http://schemas.microsoft.com/office/drawing/2014/main" id="{FD1BC0B7-CAA7-4673-9A20-4EFEDC54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023333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phic 49">
            <a:extLst>
              <a:ext uri="{FF2B5EF4-FFF2-40B4-BE49-F238E27FC236}">
                <a16:creationId xmlns:a16="http://schemas.microsoft.com/office/drawing/2014/main" id="{17DE9787-F8D7-4BBC-B3C0-144EEF473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F666A-7AF7-4FC6-99DD-E06ED83C2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1507" y="412356"/>
            <a:ext cx="5561556" cy="56767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2A51B67-A536-47ED-9C35-D2A4CF0434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273" y="2216292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2B9C39F-D011-4AC3-A4D5-F61A1CB365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3801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ACDF114-02BD-4A37-9BE7-AA8094B7CD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97329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3852728-C736-414F-BEC0-31AB3A704D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80856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B731840-A0DA-423D-9AD1-D542C17BA9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026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E47A2D3-1E75-488B-A7B8-CB951C8CFB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26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D6ADA9B-155A-4D54-8FCB-993ADEDA79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8554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F3CF6C8-7D4D-4E50-B616-0431BD4830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8554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CDF49FC-54E3-44AE-A97C-193A25AD6C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12082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42DE5D9-5D04-4F7F-9F34-7048181858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2082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5F0B8140-B940-4531-9562-8D79015D94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5609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849CC034-065E-48F0-985D-B80C152002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95609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8035ED58-36EB-4147-BCAF-919ADD4DD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7D46932B-0FD6-4226-B251-4B8154612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56763F7F-D8C0-4AC6-96D0-C445984C5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38281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65AAE033-7EA4-4A87-A126-29FE427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A5F6FE17-A48F-4A3E-8719-1DE83CD6B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62048" y="1199853"/>
            <a:ext cx="3929901" cy="392990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73882-4B79-419D-89EE-4B7CED18D9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1623" y="2210810"/>
            <a:ext cx="4579970" cy="53803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F50E1F4-245D-4104-AFDB-25D35D7C5C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4661" y="2747550"/>
            <a:ext cx="5309918" cy="28720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3A2FF74-415E-49BB-B2ED-E04C7B50BD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3453" y="1433033"/>
            <a:ext cx="3527091" cy="3463540"/>
          </a:xfrm>
          <a:prstGeom prst="ellipse">
            <a:avLst/>
          </a:prstGeom>
        </p:spPr>
        <p:txBody>
          <a:bodyPr/>
          <a:lstStyle>
            <a:lvl1pPr marL="0" indent="0" algn="ctr">
              <a:buFont typeface="+mj-lt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1847553A-14C8-45EB-88C7-05CE63B7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E7FABA93-7D08-4CFE-B3A8-D44B1A0F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FBD26C03-0B97-464A-A39C-A1F339DBAC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260922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03BA4599-9856-44E7-A2B6-2354614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7B14DA-64F0-4FA7-9A51-F4DB18154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9441" y="1259911"/>
            <a:ext cx="5124189" cy="492302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C4C8188-3DF6-4730-A43A-B789F0344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79441" y="1752212"/>
            <a:ext cx="4856479" cy="24133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E06D1BDE-6908-49BA-9900-53DFFF4B1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1C3470F5-DE33-49A4-AE82-D8EA10A4F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63DCFC99-67D1-468A-8498-B3C1C90B4C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34407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E551AED-617A-4A51-AA8F-586F3703B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DB23A-E569-444D-8607-FD404EEC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6850" y="563671"/>
            <a:ext cx="4989629" cy="2387771"/>
          </a:xfrm>
          <a:prstGeom prst="rect">
            <a:avLst/>
          </a:prstGeom>
        </p:spPr>
        <p:txBody>
          <a:bodyPr anchor="b"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2B0D3D1-FC7B-43D5-B514-082D63A90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6852" y="3531676"/>
            <a:ext cx="4989628" cy="17565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CC2E4653-FDDE-4AC5-A23D-4269479AD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C3F5CE00-2FB1-4930-8D2C-DB4DFDB2F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2CEBC169-C2E2-4153-8A08-6B982C0D5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9888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C80EFA4-265B-48D2-AE72-8585EEED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648289-A550-4F4F-96C8-3D82FCE94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069" y="695093"/>
            <a:ext cx="4919354" cy="66749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33EEFC4F-DE64-450E-9DD5-65D08E123C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9594" y="1873815"/>
            <a:ext cx="255657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8C58F5B-7BA2-42E8-B66A-4561678AD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99595" y="2178444"/>
            <a:ext cx="2556579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6743AAE-DD8A-4954-B033-100DF6D975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38997" y="1873815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7B5D3C5-66A2-486B-9B1D-A7075D150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8997" y="2178444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D063EDB-47FD-44F8-9344-12CBC2AE0B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99595" y="4071261"/>
            <a:ext cx="2556577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86DE3-CDE9-4337-A49D-C1031595E36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9596" y="4383943"/>
            <a:ext cx="2556577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4F0745D-06FC-4840-B9DF-3176DEDA6F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38997" y="4071261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F29A1EC1-1F01-46ED-BF67-15FE9E1206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38997" y="4375890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Footer Placeholder 15">
            <a:extLst>
              <a:ext uri="{FF2B5EF4-FFF2-40B4-BE49-F238E27FC236}">
                <a16:creationId xmlns:a16="http://schemas.microsoft.com/office/drawing/2014/main" id="{B2A74AF7-DFFE-4795-8CF0-8C90F6C3E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16">
            <a:extLst>
              <a:ext uri="{FF2B5EF4-FFF2-40B4-BE49-F238E27FC236}">
                <a16:creationId xmlns:a16="http://schemas.microsoft.com/office/drawing/2014/main" id="{13F4D90B-645E-4CFF-8AA0-91C26984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" name="Date Placeholder 14">
            <a:extLst>
              <a:ext uri="{FF2B5EF4-FFF2-40B4-BE49-F238E27FC236}">
                <a16:creationId xmlns:a16="http://schemas.microsoft.com/office/drawing/2014/main" id="{21EA3114-5B31-47ED-9AB6-EE59E580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074144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86D81B66-9FC1-4E48-808B-98B1726D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47F51C0-908A-420C-B5BC-5685D0E95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9716" y="1823625"/>
            <a:ext cx="4719884" cy="58003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835D01-B0D4-49D8-B947-C2062305C5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005" y="4230943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0B4ACDBA-7606-44B8-B1E1-C4750F895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005" y="4546458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D24600D7-8A94-406B-9274-351140BE27D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237502" y="4234631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5FE6844F-9BC3-4E56-82B1-0B53BE292B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503" y="4550146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105C7AE2-E0F2-4EA9-B804-774B125FB0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96000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4B70930A-D98B-43B3-BC32-B48D9D7F0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00DE4BC-2A21-4C62-8F5C-AFE1D0AEDFB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6967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EEFD44C-4B64-4246-BC04-76812ED5E0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46967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AB492A3E-766F-42FE-A5F7-88807B5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84AE79C-95F2-4A84-B62A-95B076FB0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1C2E5CE3-E252-4255-BF5E-8B4F1F3A1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5E5C588-A831-4EB3-BFDF-78002F7D55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08479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3">
            <a:extLst>
              <a:ext uri="{FF2B5EF4-FFF2-40B4-BE49-F238E27FC236}">
                <a16:creationId xmlns:a16="http://schemas.microsoft.com/office/drawing/2014/main" id="{AD31BE3F-B09E-4BCC-947F-3D4DB153E35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266976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3">
            <a:extLst>
              <a:ext uri="{FF2B5EF4-FFF2-40B4-BE49-F238E27FC236}">
                <a16:creationId xmlns:a16="http://schemas.microsoft.com/office/drawing/2014/main" id="{0BF7BBBD-C42C-408E-8F10-7B1BF3C53EF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972085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74FF5159-7129-4F52-B5B7-13F2D04EAD3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09232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31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4076C2D-3CFB-4EFB-8012-9F6E65333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1D3A9EE-57EE-476A-A657-3A4019818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6218" y="690802"/>
            <a:ext cx="4936277" cy="575890"/>
          </a:xfrm>
          <a:prstGeom prst="rect">
            <a:avLst/>
          </a:prstGeom>
        </p:spPr>
        <p:txBody>
          <a:bodyPr/>
          <a:lstStyle>
            <a:lvl1pPr algn="l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A0CB777-EF14-4BA6-A19D-697B165B1D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9006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0053894D-FD48-4BB5-84D8-2EE54EC8D7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006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2A7FBEC-71F7-4A1F-82A1-C7FBFE0518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1397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00EDBC93-E454-47AD-B9C9-E7CCE8DE6B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1397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E792D94E-72D4-43F1-8063-14A3F6270A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0069" y="504430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C18EBA8F-5A95-4501-A602-A9889F0CE3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0069" y="533761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AF03D6DF-70BB-4EC0-B7BF-94BB780FDF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13980" y="5047681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A21FAF3A-556C-4A61-B1C4-E6FB98BE40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13980" y="5340990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54442D89-5EE7-4BC5-A35D-B0F93DD3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6">
            <a:extLst>
              <a:ext uri="{FF2B5EF4-FFF2-40B4-BE49-F238E27FC236}">
                <a16:creationId xmlns:a16="http://schemas.microsoft.com/office/drawing/2014/main" id="{DC13E404-DE29-4300-A8D5-25F34585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4" name="Date Placeholder 14">
            <a:extLst>
              <a:ext uri="{FF2B5EF4-FFF2-40B4-BE49-F238E27FC236}">
                <a16:creationId xmlns:a16="http://schemas.microsoft.com/office/drawing/2014/main" id="{1EAC24B5-8E72-46CA-9A6A-4A6D6EA2C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F11D19-3D38-460E-A8AF-F6A30642EC0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19006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915DDB2-3A13-4240-8ECB-677499946C1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1397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9059CA0-144F-4780-BA0D-005B827AAE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190069" y="428183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B770164C-988C-4217-B0E9-7D0DC17C8BC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908115" y="4294030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24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D540A63-9BB9-478A-BE65-7A901018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67FB1D5-16C4-4AAC-9E31-560F596F8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2555" y="1823626"/>
            <a:ext cx="4569572" cy="580029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C269BEF2-E65B-4046-B8D1-1E5DC6D5829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6595" y="2807310"/>
            <a:ext cx="5824073" cy="194014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200000"/>
              </a:lnSpc>
              <a:spcBef>
                <a:spcPts val="0"/>
              </a:spcBef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Footer Placeholder 15">
            <a:extLst>
              <a:ext uri="{FF2B5EF4-FFF2-40B4-BE49-F238E27FC236}">
                <a16:creationId xmlns:a16="http://schemas.microsoft.com/office/drawing/2014/main" id="{D89CE923-C669-4E0E-8161-BB328133E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16">
            <a:extLst>
              <a:ext uri="{FF2B5EF4-FFF2-40B4-BE49-F238E27FC236}">
                <a16:creationId xmlns:a16="http://schemas.microsoft.com/office/drawing/2014/main" id="{C820EE41-4997-4CD3-B951-56ECA8842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14">
            <a:extLst>
              <a:ext uri="{FF2B5EF4-FFF2-40B4-BE49-F238E27FC236}">
                <a16:creationId xmlns:a16="http://schemas.microsoft.com/office/drawing/2014/main" id="{A2A3BC0C-B522-4DA2-BBC0-AC180D8B2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1913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5F31BC2D-187A-4ED3-8D67-C55187E5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47F2F5-8E72-425B-A8C2-2B3262F730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5440" y="2741026"/>
            <a:ext cx="5002478" cy="2357066"/>
          </a:xfrm>
          <a:prstGeom prst="rect">
            <a:avLst/>
          </a:prstGeom>
        </p:spPr>
        <p:txBody>
          <a:bodyPr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5054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490FC0B-50EB-42D6-A2A5-E02EE642E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04AFCE56-D794-4638-A3EC-63DCFB4B6F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11" y="760406"/>
            <a:ext cx="5424988" cy="57924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318D6597-136D-4434-B628-D387BBEEC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511" y="3417877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691DF94-6587-4325-9C04-970034F1A8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5511" y="3766050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A3CE4E75-7868-44AD-9AF2-753E07BE78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4520" y="3400925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A9FE9C2-0801-4D41-A54B-E00BC7AB7C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14520" y="3749098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32FBCC2-2CDB-448A-AA61-8D99495226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3529" y="3400925"/>
            <a:ext cx="269224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6A4D9D-1690-4C0A-9F62-1FE93C01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3529" y="3749098"/>
            <a:ext cx="269224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48863DDD-C3CC-439D-B738-34F6E8960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A4788388-29C8-4E9F-BF82-A1648088A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5E6E1CB5-0E5F-4B44-8044-4010565FC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8528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E96CB8F-A88F-40C3-A65B-8C33A16A0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86E70-8E77-436D-93CE-4BCD3EC94B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80501"/>
            <a:ext cx="5097428" cy="991689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C95B0D27-123C-4F09-AEDC-7874964B77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2337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3772143-8573-4FED-977E-651FC59C16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2336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FD80858-A8CA-496F-8CC0-5ACDBE65112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87933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B840B1F-9319-4653-84C5-FF1FDC5E9D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931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882E4D8-D2AA-4EA0-BBCE-50334E8D16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83530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7EFBCD4-F812-493F-895A-3449020A06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3528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698D43C2-06AB-4549-BCD0-CBDCA065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B2AB1D3-DFF0-43A8-BDE0-52FB314E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28A81ABF-135E-483F-9992-6F79C2F55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078761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710F293A-37AC-4A72-A56D-2A65F8EA2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EE0BB053-ED5B-47E1-ABB2-81509465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90B7F12-A295-4495-AE4A-7640863C8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3223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ektanegi/spotifydata-19212020" TargetMode="External"/><Relationship Id="rId2" Type="http://schemas.openxmlformats.org/officeDocument/2006/relationships/hyperlink" Target="https://medium.com/swlh/music-mood-ring-using-introductory-data-science-techniques-and-spotify-to-predict-my-mood-95c9d0fcbe81" TargetMode="Externa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3" Type="http://schemas.openxmlformats.org/officeDocument/2006/relationships/image" Target="../media/image39.png"/><Relationship Id="rId7" Type="http://schemas.openxmlformats.org/officeDocument/2006/relationships/image" Target="../media/image41.png"/><Relationship Id="rId2" Type="http://schemas.openxmlformats.org/officeDocument/2006/relationships/hyperlink" Target="https://github.com/DorAzaria/Spotify-Machine-Learning-Project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orAzaria/Spotify-Machine-Learning-Project/blob/main/SpotifyPrediction.ipynb" TargetMode="External"/><Relationship Id="rId5" Type="http://schemas.openxmlformats.org/officeDocument/2006/relationships/image" Target="../media/image40.png"/><Relationship Id="rId4" Type="http://schemas.openxmlformats.org/officeDocument/2006/relationships/hyperlink" Target="https://github.com/DorAzaria/Spotify-Machine-Learning-Project/blob/main/SpotifyPredictionMood.ipynb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1C44412-AA84-403C-A202-EAB7F3C8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674" y="1327759"/>
            <a:ext cx="4989628" cy="192950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8D1462E-973D-4427-A664-EF751DF597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934" y="3257264"/>
            <a:ext cx="4989628" cy="816022"/>
          </a:xfrm>
        </p:spPr>
        <p:txBody>
          <a:bodyPr>
            <a:normAutofit/>
          </a:bodyPr>
          <a:lstStyle/>
          <a:p>
            <a:r>
              <a:rPr lang="en-US" dirty="0"/>
              <a:t>Dor Azaria</a:t>
            </a:r>
          </a:p>
          <a:p>
            <a:r>
              <a:rPr lang="en-US" dirty="0"/>
              <a:t>Egor Kononov​​</a:t>
            </a:r>
          </a:p>
        </p:txBody>
      </p:sp>
    </p:spTree>
    <p:extLst>
      <p:ext uri="{BB962C8B-B14F-4D97-AF65-F5344CB8AC3E}">
        <p14:creationId xmlns:p14="http://schemas.microsoft.com/office/powerpoint/2010/main" val="404143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28ADB1B6-A28E-4115-A09D-BAEF277D4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799" y="735173"/>
            <a:ext cx="2662033" cy="602114"/>
          </a:xfrm>
        </p:spPr>
        <p:txBody>
          <a:bodyPr/>
          <a:lstStyle/>
          <a:p>
            <a:r>
              <a:rPr lang="en-US" sz="3600" dirty="0">
                <a:solidFill>
                  <a:schemeClr val="accent6"/>
                </a:solidFill>
              </a:rPr>
              <a:t>models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16C2F32-FD31-4AB1-A709-B1042F93F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430" y="2496787"/>
            <a:ext cx="0" cy="1971772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Text Placeholder 41">
            <a:extLst>
              <a:ext uri="{FF2B5EF4-FFF2-40B4-BE49-F238E27FC236}">
                <a16:creationId xmlns:a16="http://schemas.microsoft.com/office/drawing/2014/main" id="{B8DCB645-F656-44C2-9548-4127BB9FE87F}"/>
              </a:ext>
            </a:extLst>
          </p:cNvPr>
          <p:cNvSpPr txBox="1">
            <a:spLocks/>
          </p:cNvSpPr>
          <p:nvPr/>
        </p:nvSpPr>
        <p:spPr>
          <a:xfrm>
            <a:off x="510799" y="1175435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The six algorithms we chose to use in the data set analysis:</a:t>
            </a:r>
          </a:p>
          <a:p>
            <a:endParaRPr lang="en-US" sz="12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89F8420-DF5F-4022-B353-8B97B204A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141098" y="2496787"/>
            <a:ext cx="0" cy="1971772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Text Placeholder 34">
            <a:extLst>
              <a:ext uri="{FF2B5EF4-FFF2-40B4-BE49-F238E27FC236}">
                <a16:creationId xmlns:a16="http://schemas.microsoft.com/office/drawing/2014/main" id="{E604D370-5DF6-4095-A185-8477F89D5858}"/>
              </a:ext>
            </a:extLst>
          </p:cNvPr>
          <p:cNvSpPr txBox="1">
            <a:spLocks/>
          </p:cNvSpPr>
          <p:nvPr/>
        </p:nvSpPr>
        <p:spPr>
          <a:xfrm>
            <a:off x="890597" y="2486796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AdaBoost Classifier</a:t>
            </a:r>
          </a:p>
        </p:txBody>
      </p:sp>
      <p:sp>
        <p:nvSpPr>
          <p:cNvPr id="20" name="Text Placeholder 41">
            <a:extLst>
              <a:ext uri="{FF2B5EF4-FFF2-40B4-BE49-F238E27FC236}">
                <a16:creationId xmlns:a16="http://schemas.microsoft.com/office/drawing/2014/main" id="{8E42F577-5562-4FF1-B381-E5F409136D4E}"/>
              </a:ext>
            </a:extLst>
          </p:cNvPr>
          <p:cNvSpPr txBox="1">
            <a:spLocks/>
          </p:cNvSpPr>
          <p:nvPr/>
        </p:nvSpPr>
        <p:spPr>
          <a:xfrm>
            <a:off x="921339" y="2834968"/>
            <a:ext cx="4976262" cy="86856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0" i="0" dirty="0">
                <a:effectLst/>
              </a:rPr>
              <a:t>Builds a strong classifier by combining multiple poorly performing classifiers so that you will get high accuracy strong classifier.</a:t>
            </a:r>
            <a:endParaRPr lang="en-US" sz="1800" dirty="0"/>
          </a:p>
        </p:txBody>
      </p:sp>
      <p:sp>
        <p:nvSpPr>
          <p:cNvPr id="23" name="Text Placeholder 34">
            <a:extLst>
              <a:ext uri="{FF2B5EF4-FFF2-40B4-BE49-F238E27FC236}">
                <a16:creationId xmlns:a16="http://schemas.microsoft.com/office/drawing/2014/main" id="{4554D0B3-7E10-40E1-992A-61088CC31A33}"/>
              </a:ext>
            </a:extLst>
          </p:cNvPr>
          <p:cNvSpPr txBox="1">
            <a:spLocks/>
          </p:cNvSpPr>
          <p:nvPr/>
        </p:nvSpPr>
        <p:spPr>
          <a:xfrm>
            <a:off x="6268518" y="2496787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SVM</a:t>
            </a:r>
          </a:p>
        </p:txBody>
      </p:sp>
      <p:sp>
        <p:nvSpPr>
          <p:cNvPr id="24" name="Text Placeholder 41">
            <a:extLst>
              <a:ext uri="{FF2B5EF4-FFF2-40B4-BE49-F238E27FC236}">
                <a16:creationId xmlns:a16="http://schemas.microsoft.com/office/drawing/2014/main" id="{30C1BF2F-61B5-407A-8AF6-7197CE41ADDB}"/>
              </a:ext>
            </a:extLst>
          </p:cNvPr>
          <p:cNvSpPr txBox="1">
            <a:spLocks/>
          </p:cNvSpPr>
          <p:nvPr/>
        </p:nvSpPr>
        <p:spPr>
          <a:xfrm>
            <a:off x="6299260" y="2844959"/>
            <a:ext cx="4976262" cy="86856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0" i="0" dirty="0">
                <a:effectLst/>
              </a:rPr>
              <a:t>The objective of the support vector machine algorithm is to find a hyperplane in an N-dimensional space(N — the number of features) that distinctly classifies the data points.</a:t>
            </a:r>
          </a:p>
          <a:p>
            <a:pPr algn="l"/>
            <a:br>
              <a:rPr lang="en-US" sz="1800" b="0" i="0" dirty="0">
                <a:effectLst/>
              </a:rPr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98573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4BB0BCF4-9D20-4758-AE5E-FC431503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784" y="378692"/>
            <a:ext cx="7461666" cy="579245"/>
          </a:xfrm>
        </p:spPr>
        <p:txBody>
          <a:bodyPr/>
          <a:lstStyle/>
          <a:p>
            <a:pPr algn="ctr"/>
            <a:r>
              <a:rPr lang="en-US" dirty="0"/>
              <a:t>POPULARITY PREDICTIONS RESULTS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A2EA9A7F-8CEC-4896-AD64-DAE8F4269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72238"/>
              </p:ext>
            </p:extLst>
          </p:nvPr>
        </p:nvGraphicFramePr>
        <p:xfrm>
          <a:off x="1748120" y="988310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76616249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09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Algorithm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8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0.745427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59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Nearest Neighbors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0.79367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552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0.575765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69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AdaBoost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0.77481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6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0.807188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7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SVM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0.7954821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066651"/>
                  </a:ext>
                </a:extLst>
              </a:tr>
            </a:tbl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A598320E-A36D-4390-BD1F-635288583A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00" t="38118" r="34500" b="14814"/>
          <a:stretch/>
        </p:blipFill>
        <p:spPr>
          <a:xfrm>
            <a:off x="1950825" y="3806428"/>
            <a:ext cx="5721388" cy="24485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 Placeholder 41">
            <a:extLst>
              <a:ext uri="{FF2B5EF4-FFF2-40B4-BE49-F238E27FC236}">
                <a16:creationId xmlns:a16="http://schemas.microsoft.com/office/drawing/2014/main" id="{F86C38DD-50EE-469B-8F09-7168AAC993AD}"/>
              </a:ext>
            </a:extLst>
          </p:cNvPr>
          <p:cNvSpPr txBox="1">
            <a:spLocks/>
          </p:cNvSpPr>
          <p:nvPr/>
        </p:nvSpPr>
        <p:spPr>
          <a:xfrm>
            <a:off x="7890456" y="4092526"/>
            <a:ext cx="4627306" cy="170891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Global trends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Marketing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Big record labels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Money and promotion</a:t>
            </a:r>
          </a:p>
        </p:txBody>
      </p:sp>
      <p:sp>
        <p:nvSpPr>
          <p:cNvPr id="9" name="Text Placeholder 34">
            <a:extLst>
              <a:ext uri="{FF2B5EF4-FFF2-40B4-BE49-F238E27FC236}">
                <a16:creationId xmlns:a16="http://schemas.microsoft.com/office/drawing/2014/main" id="{CCD58E90-3122-44C0-B1DB-6C3CCFA6688B}"/>
              </a:ext>
            </a:extLst>
          </p:cNvPr>
          <p:cNvSpPr txBox="1">
            <a:spLocks/>
          </p:cNvSpPr>
          <p:nvPr/>
        </p:nvSpPr>
        <p:spPr>
          <a:xfrm>
            <a:off x="7890456" y="3744833"/>
            <a:ext cx="3628563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External Factors</a:t>
            </a:r>
          </a:p>
        </p:txBody>
      </p:sp>
    </p:spTree>
    <p:extLst>
      <p:ext uri="{BB962C8B-B14F-4D97-AF65-F5344CB8AC3E}">
        <p14:creationId xmlns:p14="http://schemas.microsoft.com/office/powerpoint/2010/main" val="2590226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245607"/>
            <a:ext cx="12191999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009" y="115309"/>
            <a:ext cx="4240524" cy="580029"/>
          </a:xfrm>
        </p:spPr>
        <p:txBody>
          <a:bodyPr/>
          <a:lstStyle/>
          <a:p>
            <a:pPr algn="ctr"/>
            <a:r>
              <a:rPr lang="en-US" dirty="0"/>
              <a:t>mood PREDICTION</a:t>
            </a:r>
            <a:br>
              <a:rPr lang="en-US" dirty="0"/>
            </a:br>
            <a:br>
              <a:rPr lang="en-US" b="0" i="0" dirty="0">
                <a:solidFill>
                  <a:srgbClr val="292929"/>
                </a:solidFill>
                <a:effectLst/>
                <a:latin typeface="sohne"/>
              </a:rPr>
            </a:b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525622" y="492089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0" dirty="0">
                <a:effectLst/>
                <a:latin typeface="+mn-lt"/>
              </a:rPr>
              <a:t>Classifying Moods using K-Means Clustering</a:t>
            </a:r>
            <a:endParaRPr lang="en-US" sz="2000" dirty="0"/>
          </a:p>
        </p:txBody>
      </p:sp>
      <p:sp>
        <p:nvSpPr>
          <p:cNvPr id="17" name="Text Placeholder 41">
            <a:extLst>
              <a:ext uri="{FF2B5EF4-FFF2-40B4-BE49-F238E27FC236}">
                <a16:creationId xmlns:a16="http://schemas.microsoft.com/office/drawing/2014/main" id="{AF18C7B1-B2C5-478F-BB65-AD2C08D4F191}"/>
              </a:ext>
            </a:extLst>
          </p:cNvPr>
          <p:cNvSpPr txBox="1">
            <a:spLocks/>
          </p:cNvSpPr>
          <p:nvPr/>
        </p:nvSpPr>
        <p:spPr>
          <a:xfrm>
            <a:off x="5982752" y="1702096"/>
            <a:ext cx="5381632" cy="15744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i="0" dirty="0">
                <a:effectLst/>
              </a:rPr>
              <a:t>With everything gathered into a neat dataset, the next step was to “cluster” the songs into different groups based on their similarities in mood.</a:t>
            </a:r>
          </a:p>
        </p:txBody>
      </p:sp>
      <p:sp>
        <p:nvSpPr>
          <p:cNvPr id="19" name="Text Placeholder 34">
            <a:extLst>
              <a:ext uri="{FF2B5EF4-FFF2-40B4-BE49-F238E27FC236}">
                <a16:creationId xmlns:a16="http://schemas.microsoft.com/office/drawing/2014/main" id="{FBDB5961-8217-48F9-B93B-6E2B3DD7CC2E}"/>
              </a:ext>
            </a:extLst>
          </p:cNvPr>
          <p:cNvSpPr txBox="1">
            <a:spLocks/>
          </p:cNvSpPr>
          <p:nvPr/>
        </p:nvSpPr>
        <p:spPr>
          <a:xfrm>
            <a:off x="956199" y="1356411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K-Means Clustering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B9727E9-045B-4DCE-BD2A-BF0CBD551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21663" y="1210864"/>
            <a:ext cx="0" cy="189723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1" name="Text Placeholder 41">
            <a:extLst>
              <a:ext uri="{FF2B5EF4-FFF2-40B4-BE49-F238E27FC236}">
                <a16:creationId xmlns:a16="http://schemas.microsoft.com/office/drawing/2014/main" id="{CAA0F361-769F-4793-8ED4-6ECC0D0778E8}"/>
              </a:ext>
            </a:extLst>
          </p:cNvPr>
          <p:cNvSpPr txBox="1">
            <a:spLocks/>
          </p:cNvSpPr>
          <p:nvPr/>
        </p:nvSpPr>
        <p:spPr>
          <a:xfrm>
            <a:off x="976016" y="1730482"/>
            <a:ext cx="4627306" cy="21665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effectLst/>
              </a:rPr>
              <a:t>The main objective of the K-Means algorithm is to minimize the sum of distances between the points and their respective cluster centroid.</a:t>
            </a:r>
            <a:endParaRPr lang="en-US" sz="1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C61234-83AC-4A16-A8FA-3ABDDD771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270" y="3279724"/>
            <a:ext cx="1804001" cy="31402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" descr="Thayer's arousal-valence emotion plane.  ">
            <a:extLst>
              <a:ext uri="{FF2B5EF4-FFF2-40B4-BE49-F238E27FC236}">
                <a16:creationId xmlns:a16="http://schemas.microsoft.com/office/drawing/2014/main" id="{EEF5AB0A-5E4C-4F93-8734-5F1A783F7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680" y="3108102"/>
            <a:ext cx="3896101" cy="31941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7695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245607"/>
            <a:ext cx="12191999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 dirty="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792" y="205489"/>
            <a:ext cx="4240524" cy="580029"/>
          </a:xfrm>
        </p:spPr>
        <p:txBody>
          <a:bodyPr/>
          <a:lstStyle/>
          <a:p>
            <a:pPr algn="ctr"/>
            <a:r>
              <a:rPr lang="en-US" dirty="0"/>
              <a:t>mood PREDICTION</a:t>
            </a:r>
            <a:br>
              <a:rPr lang="en-US" dirty="0"/>
            </a:br>
            <a:br>
              <a:rPr lang="en-US" b="0" i="0" dirty="0">
                <a:solidFill>
                  <a:srgbClr val="292929"/>
                </a:solidFill>
                <a:effectLst/>
                <a:latin typeface="sohne"/>
              </a:rPr>
            </a:b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571502" y="573765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0" dirty="0">
                <a:effectLst/>
                <a:latin typeface="+mn-lt"/>
              </a:rPr>
              <a:t>Classifying Moods using K-Means Clustering</a:t>
            </a:r>
            <a:endParaRPr lang="en-US" sz="2000" dirty="0"/>
          </a:p>
        </p:txBody>
      </p:sp>
      <p:sp>
        <p:nvSpPr>
          <p:cNvPr id="15" name="Text Placeholder 41">
            <a:extLst>
              <a:ext uri="{FF2B5EF4-FFF2-40B4-BE49-F238E27FC236}">
                <a16:creationId xmlns:a16="http://schemas.microsoft.com/office/drawing/2014/main" id="{87FF91D9-9B45-40C2-AF81-678D3684180D}"/>
              </a:ext>
            </a:extLst>
          </p:cNvPr>
          <p:cNvSpPr txBox="1">
            <a:spLocks/>
          </p:cNvSpPr>
          <p:nvPr/>
        </p:nvSpPr>
        <p:spPr>
          <a:xfrm>
            <a:off x="6946388" y="2155539"/>
            <a:ext cx="2359225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Counter of each mood type</a:t>
            </a:r>
          </a:p>
        </p:txBody>
      </p:sp>
      <p:sp>
        <p:nvSpPr>
          <p:cNvPr id="17" name="Text Placeholder 41">
            <a:extLst>
              <a:ext uri="{FF2B5EF4-FFF2-40B4-BE49-F238E27FC236}">
                <a16:creationId xmlns:a16="http://schemas.microsoft.com/office/drawing/2014/main" id="{AF18C7B1-B2C5-478F-BB65-AD2C08D4F191}"/>
              </a:ext>
            </a:extLst>
          </p:cNvPr>
          <p:cNvSpPr txBox="1">
            <a:spLocks/>
          </p:cNvSpPr>
          <p:nvPr/>
        </p:nvSpPr>
        <p:spPr>
          <a:xfrm>
            <a:off x="849034" y="1817413"/>
            <a:ext cx="2575664" cy="174092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Cluster 0: “Happy”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Cluster 1: “Romantic”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Cluster 2: “Chill”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Cluster 3: “Sad</a:t>
            </a:r>
            <a:r>
              <a:rPr lang="en-US" sz="1600" dirty="0"/>
              <a:t>” </a:t>
            </a:r>
            <a:endParaRPr lang="en-US" sz="12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4A58F44-80A8-434B-BA7F-50C91508A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4883" y="2590800"/>
            <a:ext cx="4882237" cy="31941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F29A50-7B3E-4C50-875B-224C4DA83EA4}"/>
              </a:ext>
            </a:extLst>
          </p:cNvPr>
          <p:cNvSpPr txBox="1"/>
          <p:nvPr/>
        </p:nvSpPr>
        <p:spPr>
          <a:xfrm>
            <a:off x="849034" y="1448081"/>
            <a:ext cx="97443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chemeClr val="bg1"/>
                </a:solidFill>
                <a:effectLst/>
              </a:rPr>
              <a:t>The chosen </a:t>
            </a:r>
            <a:r>
              <a:rPr lang="en-US" sz="1800" dirty="0">
                <a:solidFill>
                  <a:schemeClr val="bg1"/>
                </a:solidFill>
              </a:rPr>
              <a:t>group </a:t>
            </a:r>
            <a:r>
              <a:rPr lang="en-US" sz="1800" b="0" i="0" dirty="0">
                <a:solidFill>
                  <a:schemeClr val="bg1"/>
                </a:solidFill>
                <a:effectLst/>
              </a:rPr>
              <a:t>containing values for 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danceability, energy, loudness, acousticness, and valence.</a:t>
            </a:r>
          </a:p>
        </p:txBody>
      </p:sp>
    </p:spTree>
    <p:extLst>
      <p:ext uri="{BB962C8B-B14F-4D97-AF65-F5344CB8AC3E}">
        <p14:creationId xmlns:p14="http://schemas.microsoft.com/office/powerpoint/2010/main" val="591071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0"/>
            <a:ext cx="12192000" cy="20602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 dirty="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61" y="237931"/>
            <a:ext cx="6643331" cy="580029"/>
          </a:xfrm>
        </p:spPr>
        <p:txBody>
          <a:bodyPr/>
          <a:lstStyle/>
          <a:p>
            <a:pPr algn="ctr"/>
            <a:r>
              <a:rPr lang="en-US" dirty="0"/>
              <a:t>EDA – mood PREDICTION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B0040E8-BBFE-4B5E-9ADF-88F6C234CB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765717" y="1154788"/>
            <a:ext cx="2979591" cy="643371"/>
          </a:xfrm>
        </p:spPr>
        <p:txBody>
          <a:bodyPr/>
          <a:lstStyle/>
          <a:p>
            <a:r>
              <a:rPr lang="en-US" dirty="0"/>
              <a:t>MATRIX CORRELATION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610614" y="600329"/>
            <a:ext cx="4992150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At the beginning of the data analysis, we checked the correlations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7D7D33D-983E-4862-8FA8-17775328B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7445" y="1809563"/>
            <a:ext cx="4992150" cy="47669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88536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4BB0BCF4-9D20-4758-AE5E-FC431503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015" y="295684"/>
            <a:ext cx="8144564" cy="579245"/>
          </a:xfrm>
        </p:spPr>
        <p:txBody>
          <a:bodyPr/>
          <a:lstStyle/>
          <a:p>
            <a:pPr algn="ctr"/>
            <a:r>
              <a:rPr lang="en-US" dirty="0"/>
              <a:t>POPULARITY PREDICTIONS RESULTS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A2EA9A7F-8CEC-4896-AD64-DAE8F4269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008938"/>
              </p:ext>
            </p:extLst>
          </p:nvPr>
        </p:nvGraphicFramePr>
        <p:xfrm>
          <a:off x="1749579" y="874929"/>
          <a:ext cx="8128000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76616249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09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Algorithm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8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0.999129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59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Nearest Neighbors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0.996422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552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0.956589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69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AdaBoost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0.933071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63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0.999459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77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SVM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0.998705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537283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34882B15-6CFA-400A-9EAD-C5B5556417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0" t="28312" r="13250" b="29501"/>
          <a:stretch/>
        </p:blipFill>
        <p:spPr>
          <a:xfrm>
            <a:off x="1980530" y="3744833"/>
            <a:ext cx="7666098" cy="21179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91808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8" name="Title 17">
            <a:extLst>
              <a:ext uri="{FF2B5EF4-FFF2-40B4-BE49-F238E27FC236}">
                <a16:creationId xmlns:a16="http://schemas.microsoft.com/office/drawing/2014/main" id="{3C0DAECD-A6F1-45C4-8E45-0139D0818C43}"/>
              </a:ext>
            </a:extLst>
          </p:cNvPr>
          <p:cNvSpPr txBox="1">
            <a:spLocks/>
          </p:cNvSpPr>
          <p:nvPr/>
        </p:nvSpPr>
        <p:spPr>
          <a:xfrm>
            <a:off x="3107185" y="792551"/>
            <a:ext cx="5124189" cy="4923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accent6"/>
                </a:solidFill>
              </a:rPr>
              <a:t>Summary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32FB2FC1-A28F-4B83-82B2-3247F7E7347D}"/>
              </a:ext>
            </a:extLst>
          </p:cNvPr>
          <p:cNvSpPr txBox="1">
            <a:spLocks/>
          </p:cNvSpPr>
          <p:nvPr/>
        </p:nvSpPr>
        <p:spPr>
          <a:xfrm>
            <a:off x="971811" y="2042645"/>
            <a:ext cx="4697469" cy="241338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none" spc="200" baseline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dirty="0">
                <a:solidFill>
                  <a:schemeClr val="bg1"/>
                </a:solidFill>
              </a:rPr>
              <a:t>RESULTS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Popularity best prediction model is Random Forest with </a:t>
            </a:r>
            <a:r>
              <a:rPr lang="en-IL" dirty="0">
                <a:solidFill>
                  <a:schemeClr val="bg1"/>
                </a:solidFill>
                <a:latin typeface="+mn-lt"/>
              </a:rPr>
              <a:t>0.807188</a:t>
            </a:r>
            <a:endParaRPr lang="en-US" dirty="0">
              <a:solidFill>
                <a:schemeClr val="bg1"/>
              </a:solidFill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Mood best prediction model is Random Forest with </a:t>
            </a:r>
            <a:r>
              <a:rPr lang="en-IL" dirty="0">
                <a:solidFill>
                  <a:schemeClr val="bg1"/>
                </a:solidFill>
                <a:latin typeface="+mn-lt"/>
              </a:rPr>
              <a:t>0.999459</a:t>
            </a:r>
          </a:p>
          <a:p>
            <a:pPr algn="l"/>
            <a:endParaRPr lang="en-US" sz="1400" dirty="0">
              <a:solidFill>
                <a:schemeClr val="bg1"/>
              </a:solidFill>
            </a:endParaRPr>
          </a:p>
          <a:p>
            <a:pPr algn="l"/>
            <a:r>
              <a:rPr lang="en-US" sz="1400" dirty="0">
                <a:solidFill>
                  <a:schemeClr val="bg1"/>
                </a:solidFill>
              </a:rPr>
              <a:t>NOTES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Data processing was performed on a dataset before use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dirty="0"/>
              <a:t> 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A9D2E2BC-99D2-4E85-99E1-8C0D00D3C48A}"/>
              </a:ext>
            </a:extLst>
          </p:cNvPr>
          <p:cNvSpPr txBox="1">
            <a:spLocks/>
          </p:cNvSpPr>
          <p:nvPr/>
        </p:nvSpPr>
        <p:spPr>
          <a:xfrm>
            <a:off x="6234691" y="2042645"/>
            <a:ext cx="4985498" cy="241338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none" spc="200" baseline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dirty="0">
                <a:solidFill>
                  <a:schemeClr val="bg1"/>
                </a:solidFill>
              </a:rPr>
              <a:t>CHALLENGES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Deciding which model, we should use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Divide the popularity into levels</a:t>
            </a:r>
            <a:endParaRPr lang="he-IL" dirty="0">
              <a:solidFill>
                <a:schemeClr val="bg1"/>
              </a:solidFill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Understanding the need for K-Means clustering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algn="l"/>
            <a:r>
              <a:rPr lang="en-US" sz="1400" dirty="0">
                <a:solidFill>
                  <a:schemeClr val="bg1"/>
                </a:solidFill>
              </a:rPr>
              <a:t>SOURCES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Mood ring – medium.com</a:t>
            </a:r>
            <a:endParaRPr lang="en-US" dirty="0">
              <a:solidFill>
                <a:schemeClr val="bg1"/>
              </a:solidFill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Dataset</a:t>
            </a:r>
            <a:endParaRPr lang="en-IL" dirty="0">
              <a:solidFill>
                <a:schemeClr val="bg1"/>
              </a:solidFill>
              <a:latin typeface="+mn-lt"/>
            </a:endParaRPr>
          </a:p>
          <a:p>
            <a:pPr algn="l"/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204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9EF1D37D-7D53-43D9-B054-3B3A36C7C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716" y="1823625"/>
            <a:ext cx="4719884" cy="580030"/>
          </a:xfrm>
        </p:spPr>
        <p:txBody>
          <a:bodyPr>
            <a:normAutofit/>
          </a:bodyPr>
          <a:lstStyle/>
          <a:p>
            <a:r>
              <a:rPr lang="en-US" dirty="0"/>
              <a:t>Thank you 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24391531-32FC-43A3-93A9-1E716CA273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46876" y="4245114"/>
            <a:ext cx="2640803" cy="365125"/>
          </a:xfrm>
        </p:spPr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73" name="Text Placeholder 4">
            <a:extLst>
              <a:ext uri="{FF2B5EF4-FFF2-40B4-BE49-F238E27FC236}">
                <a16:creationId xmlns:a16="http://schemas.microsoft.com/office/drawing/2014/main" id="{EB8247F2-E990-41B7-AE91-8FFA5C7EC6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79004" y="4245114"/>
            <a:ext cx="2640803" cy="365125"/>
          </a:xfrm>
        </p:spPr>
        <p:txBody>
          <a:bodyPr/>
          <a:lstStyle/>
          <a:p>
            <a:r>
              <a:rPr lang="en-US" dirty="0"/>
              <a:t>Project by</a:t>
            </a:r>
          </a:p>
        </p:txBody>
      </p:sp>
      <p:sp>
        <p:nvSpPr>
          <p:cNvPr id="77" name="Text Placeholder 6">
            <a:extLst>
              <a:ext uri="{FF2B5EF4-FFF2-40B4-BE49-F238E27FC236}">
                <a16:creationId xmlns:a16="http://schemas.microsoft.com/office/drawing/2014/main" id="{FC1A1D01-87BE-45C9-A038-2203CD4687F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6000" y="4218499"/>
            <a:ext cx="2640803" cy="365125"/>
          </a:xfrm>
        </p:spPr>
        <p:txBody>
          <a:bodyPr/>
          <a:lstStyle/>
          <a:p>
            <a:r>
              <a:rPr lang="en-US" dirty="0"/>
              <a:t>Popularity Prediction</a:t>
            </a:r>
          </a:p>
        </p:txBody>
      </p:sp>
      <p:sp>
        <p:nvSpPr>
          <p:cNvPr id="81" name="Text Placeholder 8">
            <a:extLst>
              <a:ext uri="{FF2B5EF4-FFF2-40B4-BE49-F238E27FC236}">
                <a16:creationId xmlns:a16="http://schemas.microsoft.com/office/drawing/2014/main" id="{66EDDF6C-FD7A-44B1-9453-5019DA9BD24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946967" y="4218499"/>
            <a:ext cx="2640803" cy="365125"/>
          </a:xfrm>
        </p:spPr>
        <p:txBody>
          <a:bodyPr/>
          <a:lstStyle/>
          <a:p>
            <a:r>
              <a:rPr lang="en-US" dirty="0"/>
              <a:t>Mood      </a:t>
            </a:r>
          </a:p>
          <a:p>
            <a:r>
              <a:rPr lang="en-US" dirty="0"/>
              <a:t>Prediction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C259BDD-35DF-471C-9AF0-8580048617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Spotify predictions</a:t>
            </a:r>
            <a:endParaRPr lang="en-US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185F1A6-517F-4333-A04B-A1833CCBA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1FC6F8-0BCD-47E9-9C64-690771D9C143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6332EFB-A5F4-469F-9C70-AB8197068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2022</a:t>
            </a:r>
            <a:endParaRPr lang="en-US"/>
          </a:p>
        </p:txBody>
      </p:sp>
      <p:pic>
        <p:nvPicPr>
          <p:cNvPr id="1026" name="Picture 2" descr="Github Logo - Free social media icons">
            <a:hlinkClick r:id="rId2"/>
            <a:extLst>
              <a:ext uri="{FF2B5EF4-FFF2-40B4-BE49-F238E27FC236}">
                <a16:creationId xmlns:a16="http://schemas.microsoft.com/office/drawing/2014/main" id="{82B6FCBD-5FE2-4392-BC4A-6652C4D95E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" b="24"/>
          <a:stretch/>
        </p:blipFill>
        <p:spPr bwMode="auto">
          <a:xfrm>
            <a:off x="4266976" y="3330145"/>
            <a:ext cx="603504" cy="60350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Picture Placeholder 6" descr="Logo, company name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7E888C27-8A73-492E-832D-0F3587B38899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5"/>
          <a:srcRect t="6843" b="6843"/>
          <a:stretch>
            <a:fillRect/>
          </a:stretch>
        </p:blipFill>
        <p:spPr>
          <a:xfrm>
            <a:off x="9972675" y="3330575"/>
            <a:ext cx="603250" cy="603250"/>
          </a:xfrm>
          <a:solidFill>
            <a:schemeClr val="bg1"/>
          </a:solidFill>
        </p:spPr>
      </p:pic>
      <p:pic>
        <p:nvPicPr>
          <p:cNvPr id="5" name="Picture Placeholder 4" descr="Logo, company name&#10;&#10;Description automatically generated">
            <a:hlinkClick r:id="rId6"/>
            <a:extLst>
              <a:ext uri="{FF2B5EF4-FFF2-40B4-BE49-F238E27FC236}">
                <a16:creationId xmlns:a16="http://schemas.microsoft.com/office/drawing/2014/main" id="{D17B39BE-56D0-4B75-A128-C589E12E98D8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5"/>
          <a:srcRect t="6843" b="6843"/>
          <a:stretch>
            <a:fillRect/>
          </a:stretch>
        </p:blipFill>
        <p:spPr>
          <a:xfrm>
            <a:off x="7108825" y="3330575"/>
            <a:ext cx="603250" cy="603250"/>
          </a:xfrm>
          <a:solidFill>
            <a:schemeClr val="bg1">
              <a:lumMod val="95000"/>
            </a:schemeClr>
          </a:solidFill>
        </p:spPr>
      </p:pic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E5F109E1-2F70-495E-8A4A-9754CFED8E4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8207" y="4514122"/>
            <a:ext cx="2641600" cy="1616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Dor Azaria</a:t>
            </a:r>
          </a:p>
          <a:p>
            <a:pPr>
              <a:spcAft>
                <a:spcPts val="600"/>
              </a:spcAft>
            </a:pPr>
            <a:r>
              <a:rPr lang="en-US"/>
              <a:t>Egor Kononov</a:t>
            </a:r>
            <a:endParaRPr lang="en-US" dirty="0"/>
          </a:p>
        </p:txBody>
      </p:sp>
      <p:pic>
        <p:nvPicPr>
          <p:cNvPr id="10" name="Graphic 9" descr="Male profile with solid fill">
            <a:extLst>
              <a:ext uri="{FF2B5EF4-FFF2-40B4-BE49-F238E27FC236}">
                <a16:creationId xmlns:a16="http://schemas.microsoft.com/office/drawing/2014/main" id="{7FB87A05-1C34-42D7-8418-128AF6036A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83607" y="3337908"/>
            <a:ext cx="813850" cy="813850"/>
          </a:xfrm>
          <a:prstGeom prst="rect">
            <a:avLst/>
          </a:prstGeom>
        </p:spPr>
      </p:pic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51451D5E-648B-491D-B374-0B0A1CE62CEA}"/>
              </a:ext>
            </a:extLst>
          </p:cNvPr>
          <p:cNvSpPr txBox="1">
            <a:spLocks/>
          </p:cNvSpPr>
          <p:nvPr/>
        </p:nvSpPr>
        <p:spPr>
          <a:xfrm>
            <a:off x="3545322" y="2489732"/>
            <a:ext cx="4927123" cy="16160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Click on the icons (link for the code and the GitHub project)</a:t>
            </a:r>
          </a:p>
        </p:txBody>
      </p:sp>
    </p:spTree>
    <p:extLst>
      <p:ext uri="{BB962C8B-B14F-4D97-AF65-F5344CB8AC3E}">
        <p14:creationId xmlns:p14="http://schemas.microsoft.com/office/powerpoint/2010/main" val="2806944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AC2324A2-9A57-4433-8C66-C17D1D27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623" y="2210810"/>
            <a:ext cx="4579970" cy="538038"/>
          </a:xfrm>
        </p:spPr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FDAF9C5E-FFD5-49FC-9788-18CE8F0958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1623" y="2975988"/>
            <a:ext cx="5309918" cy="2872039"/>
          </a:xfrm>
        </p:spPr>
        <p:txBody>
          <a:bodyPr/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Popularity Prediction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Mood Prediction (Happy, Sad, Romanic, Chill)</a:t>
            </a:r>
          </a:p>
        </p:txBody>
      </p:sp>
      <p:pic>
        <p:nvPicPr>
          <p:cNvPr id="116" name="Picture Placeholder 115">
            <a:extLst>
              <a:ext uri="{FF2B5EF4-FFF2-40B4-BE49-F238E27FC236}">
                <a16:creationId xmlns:a16="http://schemas.microsoft.com/office/drawing/2014/main" id="{2F0ECB9B-426D-40BC-918A-2C82968A05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7695228" y="1433033"/>
            <a:ext cx="3463540" cy="3463540"/>
          </a:xfr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2981E3D-54C8-4A85-9DAB-CE41C50EA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22A69A8-1CA3-486A-A675-DB22FF0D4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802946B-CCE3-410C-94E7-47B2DFBB5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2184235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3DE22AEE-5FE7-411E-BE12-05628BC0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263" y="1681399"/>
            <a:ext cx="4919354" cy="667498"/>
          </a:xfrm>
        </p:spPr>
        <p:txBody>
          <a:bodyPr/>
          <a:lstStyle/>
          <a:p>
            <a:r>
              <a:rPr lang="en-US" dirty="0"/>
              <a:t>Reasons to predict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3DF91CF-444A-4959-91C5-62172E643BD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78523" y="2692798"/>
            <a:ext cx="2556579" cy="365125"/>
          </a:xfrm>
        </p:spPr>
        <p:txBody>
          <a:bodyPr/>
          <a:lstStyle/>
          <a:p>
            <a:r>
              <a:rPr lang="en-US" sz="2000" dirty="0"/>
              <a:t>Popularity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933753EF-34D5-413D-B330-9D63C1E264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78524" y="2989476"/>
            <a:ext cx="2556579" cy="1328236"/>
          </a:xfrm>
        </p:spPr>
        <p:txBody>
          <a:bodyPr/>
          <a:lstStyle/>
          <a:p>
            <a:r>
              <a:rPr lang="en-US" sz="1800" dirty="0"/>
              <a:t>Commercial</a:t>
            </a:r>
          </a:p>
          <a:p>
            <a:r>
              <a:rPr lang="en-US" sz="1800" dirty="0"/>
              <a:t>Financial</a:t>
            </a:r>
          </a:p>
          <a:p>
            <a:r>
              <a:rPr lang="en-US" sz="1800" dirty="0"/>
              <a:t>Musical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F1C997B7-3BCB-422D-B850-6AD06C8FB9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59946" y="2692798"/>
            <a:ext cx="2556578" cy="365125"/>
          </a:xfrm>
        </p:spPr>
        <p:txBody>
          <a:bodyPr/>
          <a:lstStyle/>
          <a:p>
            <a:r>
              <a:rPr lang="en-US" sz="2000" dirty="0"/>
              <a:t>Mood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82CC08AE-1854-427C-A409-844DADA8D4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9946" y="2997427"/>
            <a:ext cx="2556578" cy="1291081"/>
          </a:xfrm>
        </p:spPr>
        <p:txBody>
          <a:bodyPr/>
          <a:lstStyle/>
          <a:p>
            <a:r>
              <a:rPr lang="en-US" sz="1800" dirty="0"/>
              <a:t>Therapy</a:t>
            </a:r>
          </a:p>
          <a:p>
            <a:r>
              <a:rPr lang="en-US" sz="1800" dirty="0"/>
              <a:t>Social Mental State</a:t>
            </a:r>
          </a:p>
          <a:p>
            <a:endParaRPr lang="en-US" sz="18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0E6E7-FE9E-4C88-8036-BAF0835CC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4EF00-08F5-4EC2-87BC-9CA90D825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6" name="Date Placeholder 75">
            <a:extLst>
              <a:ext uri="{FF2B5EF4-FFF2-40B4-BE49-F238E27FC236}">
                <a16:creationId xmlns:a16="http://schemas.microsoft.com/office/drawing/2014/main" id="{AA6DE5DF-92EA-4EA8-B311-E5E4A8C2A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3109501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7FE51E02-50EB-4E26-B5E1-1B76B0D7B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2220" y="5682061"/>
            <a:ext cx="4719884" cy="580030"/>
          </a:xfrm>
        </p:spPr>
        <p:txBody>
          <a:bodyPr/>
          <a:lstStyle/>
          <a:p>
            <a:r>
              <a:rPr lang="en-US" dirty="0"/>
              <a:t>The dataset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A344E8-12AB-4BC6-9FA0-D3FFCDFD16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FBEEF-2BDC-48F9-ACA2-5A9324E7B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77C3CA95-BC39-41C4-9B87-98BB7EA2D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1" name="Text Placeholder 41">
            <a:extLst>
              <a:ext uri="{FF2B5EF4-FFF2-40B4-BE49-F238E27FC236}">
                <a16:creationId xmlns:a16="http://schemas.microsoft.com/office/drawing/2014/main" id="{A321E87E-088B-4AAC-B874-D58DD3070EEA}"/>
              </a:ext>
            </a:extLst>
          </p:cNvPr>
          <p:cNvSpPr txBox="1">
            <a:spLocks/>
          </p:cNvSpPr>
          <p:nvPr/>
        </p:nvSpPr>
        <p:spPr>
          <a:xfrm>
            <a:off x="1445735" y="1590738"/>
            <a:ext cx="4650265" cy="13282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L" b="1" dirty="0"/>
              <a:t>Primary</a:t>
            </a:r>
            <a:r>
              <a:rPr lang="en-IL" dirty="0"/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id (Id of track generated by Spotify)</a:t>
            </a:r>
          </a:p>
          <a:p>
            <a:pPr algn="l"/>
            <a:r>
              <a:rPr lang="en-IL" b="1" dirty="0"/>
              <a:t>Numerical</a:t>
            </a:r>
            <a:r>
              <a:rPr lang="en-IL" dirty="0"/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acousticness (Ranges from 0 to 1)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danceability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energy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duration_ms (Integer typically ranging from 200k to 300k)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instrumentalness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valence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popularity (Ranges from 0 to 100)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tempo (Float typically ranging from 50 to 150)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liveness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loudness (Float typically ranging from -60 to 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speechiness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year (Ranges from 1921 to 2020)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0" name="Text Placeholder 41">
            <a:extLst>
              <a:ext uri="{FF2B5EF4-FFF2-40B4-BE49-F238E27FC236}">
                <a16:creationId xmlns:a16="http://schemas.microsoft.com/office/drawing/2014/main" id="{FDAC0A6C-45A8-4FA2-B616-FA2F80BC1E7C}"/>
              </a:ext>
            </a:extLst>
          </p:cNvPr>
          <p:cNvSpPr txBox="1">
            <a:spLocks/>
          </p:cNvSpPr>
          <p:nvPr/>
        </p:nvSpPr>
        <p:spPr>
          <a:xfrm>
            <a:off x="7169749" y="5988393"/>
            <a:ext cx="4650265" cy="13282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Spotify Dataset 1921-2020, 160,000 Track</a:t>
            </a:r>
          </a:p>
        </p:txBody>
      </p:sp>
      <p:sp>
        <p:nvSpPr>
          <p:cNvPr id="61" name="Text Placeholder 41">
            <a:extLst>
              <a:ext uri="{FF2B5EF4-FFF2-40B4-BE49-F238E27FC236}">
                <a16:creationId xmlns:a16="http://schemas.microsoft.com/office/drawing/2014/main" id="{FD55CA01-3FC8-48CF-8252-5726DAE404FC}"/>
              </a:ext>
            </a:extLst>
          </p:cNvPr>
          <p:cNvSpPr txBox="1">
            <a:spLocks/>
          </p:cNvSpPr>
          <p:nvPr/>
        </p:nvSpPr>
        <p:spPr>
          <a:xfrm>
            <a:off x="6451839" y="1492185"/>
            <a:ext cx="4650265" cy="13282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L" b="1" dirty="0"/>
              <a:t>Dummy</a:t>
            </a:r>
            <a:r>
              <a:rPr lang="en-IL" dirty="0"/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mode (0 = Minor, 1 = Major)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explicit (0 = No explicit content, 1 = Explicit content)</a:t>
            </a:r>
          </a:p>
          <a:p>
            <a:pPr algn="l"/>
            <a:endParaRPr lang="en-IL" dirty="0"/>
          </a:p>
          <a:p>
            <a:pPr algn="l"/>
            <a:r>
              <a:rPr lang="en-IL" b="1" dirty="0"/>
              <a:t>Categorical</a:t>
            </a:r>
            <a:r>
              <a:rPr lang="en-IL" dirty="0"/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key (All keys on octave encoded as values ranging from 0 to 11, starting on C as 0, C# as 1 and so on…)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artists (List of artists mentioned)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release_date (Date of release mostly in </a:t>
            </a:r>
            <a:r>
              <a:rPr lang="en-IL" dirty="0" err="1"/>
              <a:t>yyyy</a:t>
            </a:r>
            <a:r>
              <a:rPr lang="en-IL" dirty="0"/>
              <a:t>-mm-dd format, however precision of date may vary)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name (Name of the song)</a:t>
            </a:r>
          </a:p>
        </p:txBody>
      </p:sp>
    </p:spTree>
    <p:extLst>
      <p:ext uri="{BB962C8B-B14F-4D97-AF65-F5344CB8AC3E}">
        <p14:creationId xmlns:p14="http://schemas.microsoft.com/office/powerpoint/2010/main" val="296110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38FEDDED-CB8D-43EC-BAB6-6DB72148B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050" y="1716520"/>
            <a:ext cx="4936277" cy="575890"/>
          </a:xfrm>
        </p:spPr>
        <p:txBody>
          <a:bodyPr/>
          <a:lstStyle/>
          <a:p>
            <a:r>
              <a:rPr lang="en-US" dirty="0"/>
              <a:t>The dataset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5EC8A42-193D-43A9-B162-8977ADBDB3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DD70FC9-BBF2-4AF1-9A64-0FB9216835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1" name="Date Placeholder 40">
            <a:extLst>
              <a:ext uri="{FF2B5EF4-FFF2-40B4-BE49-F238E27FC236}">
                <a16:creationId xmlns:a16="http://schemas.microsoft.com/office/drawing/2014/main" id="{0B1681CB-9789-4D10-B109-32AB0A0751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74C52D29-B61E-4402-BBA6-3D37AD0DF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" t="29060" r="10060" b="30459"/>
          <a:stretch/>
        </p:blipFill>
        <p:spPr>
          <a:xfrm>
            <a:off x="1014824" y="2840403"/>
            <a:ext cx="10162351" cy="2647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6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103367"/>
            <a:ext cx="12192000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88" y="360945"/>
            <a:ext cx="4569572" cy="580029"/>
          </a:xfrm>
        </p:spPr>
        <p:txBody>
          <a:bodyPr/>
          <a:lstStyle/>
          <a:p>
            <a:r>
              <a:rPr lang="en-US" dirty="0"/>
              <a:t>EDA – POPULARITY PREDICTION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B0040E8-BBFE-4B5E-9ADF-88F6C234CB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817965" y="1619474"/>
            <a:ext cx="2979591" cy="643371"/>
          </a:xfrm>
        </p:spPr>
        <p:txBody>
          <a:bodyPr/>
          <a:lstStyle/>
          <a:p>
            <a:r>
              <a:rPr lang="en-US" dirty="0"/>
              <a:t>MATRIX CORRELATION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920A9FD-83C6-44AC-8C8E-527B6B9D1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157" y="560067"/>
            <a:ext cx="4593285" cy="59437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56ED797-EB46-4BAA-B84F-9A852F601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536" y="2387538"/>
            <a:ext cx="4456105" cy="42550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730876" y="1150857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At the beginning of the data analysis, we checked the correlations</a:t>
            </a:r>
          </a:p>
        </p:txBody>
      </p:sp>
    </p:spTree>
    <p:extLst>
      <p:ext uri="{BB962C8B-B14F-4D97-AF65-F5344CB8AC3E}">
        <p14:creationId xmlns:p14="http://schemas.microsoft.com/office/powerpoint/2010/main" val="2011919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103367"/>
            <a:ext cx="12192000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 dirty="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678" y="188216"/>
            <a:ext cx="6508163" cy="580029"/>
          </a:xfrm>
        </p:spPr>
        <p:txBody>
          <a:bodyPr/>
          <a:lstStyle/>
          <a:p>
            <a:pPr algn="ctr"/>
            <a:r>
              <a:rPr lang="en-US" dirty="0"/>
              <a:t>POPULARITY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 Placeholder 38">
                <a:extLst>
                  <a:ext uri="{FF2B5EF4-FFF2-40B4-BE49-F238E27FC236}">
                    <a16:creationId xmlns:a16="http://schemas.microsoft.com/office/drawing/2014/main" id="{2B0040E8-BBFE-4B5E-9ADF-88F6C234CBAB}"/>
                  </a:ext>
                </a:extLst>
              </p:cNvPr>
              <p:cNvSpPr>
                <a:spLocks noGrp="1"/>
              </p:cNvSpPr>
              <p:nvPr>
                <p:ph type="body" sz="quarter" idx="22"/>
              </p:nvPr>
            </p:nvSpPr>
            <p:spPr>
              <a:xfrm>
                <a:off x="1082275" y="1295549"/>
                <a:ext cx="4256831" cy="643371"/>
              </a:xfrm>
            </p:spPr>
            <p:txBody>
              <a:bodyPr/>
              <a:lstStyle/>
              <a:p>
                <a:pPr algn="l"/>
                <a:r>
                  <a:rPr lang="en-US" b="1" dirty="0"/>
                  <a:t>Popularity Range</a:t>
                </a:r>
                <a:r>
                  <a:rPr lang="en-US" dirty="0"/>
                  <a:t>:</a:t>
                </a: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𝑃𝑜𝑝𝑢𝑙𝑎𝑟𝑖𝑡𝑦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≤30→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endParaRPr lang="en-US" b="1" dirty="0"/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𝑃𝑜𝑝𝑢𝑙𝑎𝑟𝑖𝑡𝑦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≤60→2</m:t>
                    </m:r>
                  </m:oMath>
                </a14:m>
                <a:endParaRPr lang="en-ZA" dirty="0"/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6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𝑃𝑜𝑝𝑢𝑙𝑎𝑟𝑖𝑡𝑦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≤100→3</m:t>
                    </m:r>
                  </m:oMath>
                </a14:m>
                <a:endParaRPr lang="en-ZA" dirty="0"/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endParaRPr lang="en-ZA" dirty="0"/>
              </a:p>
            </p:txBody>
          </p:sp>
        </mc:Choice>
        <mc:Fallback xmlns="">
          <p:sp>
            <p:nvSpPr>
              <p:cNvPr id="39" name="Text Placeholder 38">
                <a:extLst>
                  <a:ext uri="{FF2B5EF4-FFF2-40B4-BE49-F238E27FC236}">
                    <a16:creationId xmlns:a16="http://schemas.microsoft.com/office/drawing/2014/main" id="{2B0040E8-BBFE-4B5E-9ADF-88F6C234CB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22"/>
              </p:nvPr>
            </p:nvSpPr>
            <p:spPr>
              <a:xfrm>
                <a:off x="1082275" y="1295549"/>
                <a:ext cx="4256831" cy="643371"/>
              </a:xfrm>
              <a:blipFill>
                <a:blip r:embed="rId2"/>
                <a:stretch>
                  <a:fillRect l="-1289" b="-25714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3521152" y="423226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Preparation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32BDC-5CC9-4335-B92E-6CB00494E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04" t="29910" r="8593" b="44317"/>
          <a:stretch/>
        </p:blipFill>
        <p:spPr>
          <a:xfrm>
            <a:off x="1082275" y="4655490"/>
            <a:ext cx="10436744" cy="16856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 Placeholder 38">
            <a:extLst>
              <a:ext uri="{FF2B5EF4-FFF2-40B4-BE49-F238E27FC236}">
                <a16:creationId xmlns:a16="http://schemas.microsoft.com/office/drawing/2014/main" id="{DFBD6CF0-9601-4730-BB57-B9FB8D0A0BD2}"/>
              </a:ext>
            </a:extLst>
          </p:cNvPr>
          <p:cNvSpPr txBox="1">
            <a:spLocks/>
          </p:cNvSpPr>
          <p:nvPr/>
        </p:nvSpPr>
        <p:spPr>
          <a:xfrm>
            <a:off x="5828913" y="1082535"/>
            <a:ext cx="4256831" cy="643371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0" hangingPunct="1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 cap="none" spc="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Acousticness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Danceability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Energy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Instrumentalness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Key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Liveness</a:t>
            </a:r>
          </a:p>
        </p:txBody>
      </p:sp>
      <p:sp>
        <p:nvSpPr>
          <p:cNvPr id="11" name="Text Placeholder 38">
            <a:extLst>
              <a:ext uri="{FF2B5EF4-FFF2-40B4-BE49-F238E27FC236}">
                <a16:creationId xmlns:a16="http://schemas.microsoft.com/office/drawing/2014/main" id="{B188CC25-A8D0-45AF-84CF-45E0AE1F9534}"/>
              </a:ext>
            </a:extLst>
          </p:cNvPr>
          <p:cNvSpPr txBox="1">
            <a:spLocks/>
          </p:cNvSpPr>
          <p:nvPr/>
        </p:nvSpPr>
        <p:spPr>
          <a:xfrm>
            <a:off x="8400005" y="1053944"/>
            <a:ext cx="4256831" cy="643371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0" hangingPunct="1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 cap="none" spc="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Loudness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Speechiness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Tempo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Valence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Year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dirty="0"/>
              <a:t>Duration in minutes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10288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28ADB1B6-A28E-4115-A09D-BAEF277D4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269" y="795123"/>
            <a:ext cx="2662033" cy="602114"/>
          </a:xfrm>
        </p:spPr>
        <p:txBody>
          <a:bodyPr/>
          <a:lstStyle/>
          <a:p>
            <a:r>
              <a:rPr lang="en-US" sz="3600" dirty="0">
                <a:solidFill>
                  <a:schemeClr val="accent6"/>
                </a:solidFill>
              </a:rPr>
              <a:t>models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16C2F32-FD31-4AB1-A709-B1042F93F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9009" y="2298055"/>
            <a:ext cx="0" cy="2453306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Text Placeholder 41">
            <a:extLst>
              <a:ext uri="{FF2B5EF4-FFF2-40B4-BE49-F238E27FC236}">
                <a16:creationId xmlns:a16="http://schemas.microsoft.com/office/drawing/2014/main" id="{B8DCB645-F656-44C2-9548-4127BB9FE87F}"/>
              </a:ext>
            </a:extLst>
          </p:cNvPr>
          <p:cNvSpPr txBox="1">
            <a:spLocks/>
          </p:cNvSpPr>
          <p:nvPr/>
        </p:nvSpPr>
        <p:spPr>
          <a:xfrm>
            <a:off x="437269" y="1349722"/>
            <a:ext cx="690980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The six algorithms we chose to use in the data set analysis (for both topics) are:</a:t>
            </a:r>
          </a:p>
          <a:p>
            <a:endParaRPr lang="en-US" sz="1200" dirty="0"/>
          </a:p>
        </p:txBody>
      </p:sp>
      <p:sp>
        <p:nvSpPr>
          <p:cNvPr id="14" name="Text Placeholder 34">
            <a:extLst>
              <a:ext uri="{FF2B5EF4-FFF2-40B4-BE49-F238E27FC236}">
                <a16:creationId xmlns:a16="http://schemas.microsoft.com/office/drawing/2014/main" id="{DE1AFF96-FFA4-4F17-8F94-50CE3B90D306}"/>
              </a:ext>
            </a:extLst>
          </p:cNvPr>
          <p:cNvSpPr txBox="1">
            <a:spLocks/>
          </p:cNvSpPr>
          <p:nvPr/>
        </p:nvSpPr>
        <p:spPr>
          <a:xfrm>
            <a:off x="6230405" y="2293917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Nearest Neighbors Classifier</a:t>
            </a:r>
          </a:p>
        </p:txBody>
      </p:sp>
      <p:sp>
        <p:nvSpPr>
          <p:cNvPr id="20" name="Text Placeholder 34">
            <a:extLst>
              <a:ext uri="{FF2B5EF4-FFF2-40B4-BE49-F238E27FC236}">
                <a16:creationId xmlns:a16="http://schemas.microsoft.com/office/drawing/2014/main" id="{7C94E21C-182C-4D2C-AE44-6476BE27956E}"/>
              </a:ext>
            </a:extLst>
          </p:cNvPr>
          <p:cNvSpPr txBox="1">
            <a:spLocks/>
          </p:cNvSpPr>
          <p:nvPr/>
        </p:nvSpPr>
        <p:spPr>
          <a:xfrm>
            <a:off x="805740" y="2337277"/>
            <a:ext cx="4098360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Random Forest Classifier</a:t>
            </a:r>
          </a:p>
        </p:txBody>
      </p:sp>
      <p:sp>
        <p:nvSpPr>
          <p:cNvPr id="22" name="Text Placeholder 41">
            <a:extLst>
              <a:ext uri="{FF2B5EF4-FFF2-40B4-BE49-F238E27FC236}">
                <a16:creationId xmlns:a16="http://schemas.microsoft.com/office/drawing/2014/main" id="{4A5A7FEB-4E3E-4CC1-9B73-BEDADDB7786F}"/>
              </a:ext>
            </a:extLst>
          </p:cNvPr>
          <p:cNvSpPr txBox="1">
            <a:spLocks/>
          </p:cNvSpPr>
          <p:nvPr/>
        </p:nvSpPr>
        <p:spPr>
          <a:xfrm>
            <a:off x="828824" y="2725023"/>
            <a:ext cx="4831671" cy="21665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0" i="0" dirty="0">
                <a:effectLst/>
              </a:rPr>
              <a:t>A random forest is a meta estimator that fits a number of decision tree classifiers on various sub-samples of the dataset and uses averaging to improve the predictive accuracy and control over-fitting.</a:t>
            </a:r>
            <a:endParaRPr lang="en-US" sz="18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89F8420-DF5F-4022-B353-8B97B204A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013677" y="2298055"/>
            <a:ext cx="0" cy="2453306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Text Placeholder 41">
            <a:extLst>
              <a:ext uri="{FF2B5EF4-FFF2-40B4-BE49-F238E27FC236}">
                <a16:creationId xmlns:a16="http://schemas.microsoft.com/office/drawing/2014/main" id="{B328F0CF-7F3C-487A-ACC3-36D589B01359}"/>
              </a:ext>
            </a:extLst>
          </p:cNvPr>
          <p:cNvSpPr txBox="1">
            <a:spLocks/>
          </p:cNvSpPr>
          <p:nvPr/>
        </p:nvSpPr>
        <p:spPr>
          <a:xfrm>
            <a:off x="6230408" y="2681663"/>
            <a:ext cx="5288611" cy="21665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0" i="0" dirty="0">
                <a:effectLst/>
              </a:rPr>
              <a:t>Classification is computed from a simple majority vote of the nearest neighbors of each point: a query point is assigned the data class which has the most representatives within the nearest neighbors of the point.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37965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28ADB1B6-A28E-4115-A09D-BAEF277D4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799" y="735173"/>
            <a:ext cx="2662033" cy="602114"/>
          </a:xfrm>
        </p:spPr>
        <p:txBody>
          <a:bodyPr/>
          <a:lstStyle/>
          <a:p>
            <a:r>
              <a:rPr lang="en-US" sz="3600" dirty="0">
                <a:solidFill>
                  <a:schemeClr val="accent6"/>
                </a:solidFill>
              </a:rPr>
              <a:t>models</a:t>
            </a:r>
          </a:p>
        </p:txBody>
      </p:sp>
      <p:sp>
        <p:nvSpPr>
          <p:cNvPr id="11" name="Text Placeholder 34">
            <a:extLst>
              <a:ext uri="{FF2B5EF4-FFF2-40B4-BE49-F238E27FC236}">
                <a16:creationId xmlns:a16="http://schemas.microsoft.com/office/drawing/2014/main" id="{083D4D5D-DB6B-4E25-ACD6-9F1ABFAEA2A7}"/>
              </a:ext>
            </a:extLst>
          </p:cNvPr>
          <p:cNvSpPr txBox="1">
            <a:spLocks/>
          </p:cNvSpPr>
          <p:nvPr/>
        </p:nvSpPr>
        <p:spPr>
          <a:xfrm>
            <a:off x="763177" y="2192895"/>
            <a:ext cx="3639904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Decision Tree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16C2F32-FD31-4AB1-A709-B1042F93F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9009" y="2198207"/>
            <a:ext cx="0" cy="2453306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Text Placeholder 41">
            <a:extLst>
              <a:ext uri="{FF2B5EF4-FFF2-40B4-BE49-F238E27FC236}">
                <a16:creationId xmlns:a16="http://schemas.microsoft.com/office/drawing/2014/main" id="{B8DCB645-F656-44C2-9548-4127BB9FE87F}"/>
              </a:ext>
            </a:extLst>
          </p:cNvPr>
          <p:cNvSpPr txBox="1">
            <a:spLocks/>
          </p:cNvSpPr>
          <p:nvPr/>
        </p:nvSpPr>
        <p:spPr>
          <a:xfrm>
            <a:off x="510799" y="1175435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The six algorithms we chose to use in the data set analysis:</a:t>
            </a:r>
          </a:p>
          <a:p>
            <a:endParaRPr lang="en-US" sz="1200" dirty="0"/>
          </a:p>
        </p:txBody>
      </p:sp>
      <p:sp>
        <p:nvSpPr>
          <p:cNvPr id="16" name="Text Placeholder 34">
            <a:extLst>
              <a:ext uri="{FF2B5EF4-FFF2-40B4-BE49-F238E27FC236}">
                <a16:creationId xmlns:a16="http://schemas.microsoft.com/office/drawing/2014/main" id="{EAF48880-823A-471F-BEB4-B42DD83F5E0B}"/>
              </a:ext>
            </a:extLst>
          </p:cNvPr>
          <p:cNvSpPr txBox="1">
            <a:spLocks/>
          </p:cNvSpPr>
          <p:nvPr/>
        </p:nvSpPr>
        <p:spPr>
          <a:xfrm>
            <a:off x="6176325" y="2172677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Logistic Regression</a:t>
            </a:r>
          </a:p>
        </p:txBody>
      </p:sp>
      <p:sp>
        <p:nvSpPr>
          <p:cNvPr id="22" name="Text Placeholder 41">
            <a:extLst>
              <a:ext uri="{FF2B5EF4-FFF2-40B4-BE49-F238E27FC236}">
                <a16:creationId xmlns:a16="http://schemas.microsoft.com/office/drawing/2014/main" id="{4A5A7FEB-4E3E-4CC1-9B73-BEDADDB7786F}"/>
              </a:ext>
            </a:extLst>
          </p:cNvPr>
          <p:cNvSpPr txBox="1">
            <a:spLocks/>
          </p:cNvSpPr>
          <p:nvPr/>
        </p:nvSpPr>
        <p:spPr>
          <a:xfrm>
            <a:off x="828824" y="2625175"/>
            <a:ext cx="4831671" cy="21665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0" i="0" dirty="0">
                <a:effectLst/>
              </a:rPr>
              <a:t>The goal is to create a model that predicts the value of a target variable by learning simple decision rules inferred from the data features. The deeper the tree, the more complex the decision rules and the fitter the model.</a:t>
            </a:r>
            <a:endParaRPr lang="en-US" sz="18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89F8420-DF5F-4022-B353-8B97B204A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013677" y="2198207"/>
            <a:ext cx="0" cy="2453306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Text Placeholder 41">
            <a:extLst>
              <a:ext uri="{FF2B5EF4-FFF2-40B4-BE49-F238E27FC236}">
                <a16:creationId xmlns:a16="http://schemas.microsoft.com/office/drawing/2014/main" id="{B328F0CF-7F3C-487A-ACC3-36D589B01359}"/>
              </a:ext>
            </a:extLst>
          </p:cNvPr>
          <p:cNvSpPr txBox="1">
            <a:spLocks/>
          </p:cNvSpPr>
          <p:nvPr/>
        </p:nvSpPr>
        <p:spPr>
          <a:xfrm>
            <a:off x="6230408" y="2581815"/>
            <a:ext cx="5288611" cy="21665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0" i="0" dirty="0">
                <a:effectLst/>
              </a:rPr>
              <a:t>A logistic regression model predicts a dependent data variable by analyzing the relationship between one or more existing independent variables. For example, </a:t>
            </a:r>
          </a:p>
          <a:p>
            <a:pPr algn="l"/>
            <a:r>
              <a:rPr lang="en-US" sz="1800" b="0" i="0" dirty="0">
                <a:effectLst/>
              </a:rPr>
              <a:t>a logistic regression could be used to predict whether a political candidate will win or lose an election.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20393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8">
      <a:dk1>
        <a:sysClr val="windowText" lastClr="000000"/>
      </a:dk1>
      <a:lt1>
        <a:sysClr val="window" lastClr="FFFFFF"/>
      </a:lt1>
      <a:dk2>
        <a:srgbClr val="140A59"/>
      </a:dk2>
      <a:lt2>
        <a:srgbClr val="E7E6E6"/>
      </a:lt2>
      <a:accent1>
        <a:srgbClr val="2B0348"/>
      </a:accent1>
      <a:accent2>
        <a:srgbClr val="763788"/>
      </a:accent2>
      <a:accent3>
        <a:srgbClr val="EF050C"/>
      </a:accent3>
      <a:accent4>
        <a:srgbClr val="B01E4C"/>
      </a:accent4>
      <a:accent5>
        <a:srgbClr val="0565FA"/>
      </a:accent5>
      <a:accent6>
        <a:srgbClr val="0BE1FF"/>
      </a:accent6>
      <a:hlink>
        <a:srgbClr val="0563C1"/>
      </a:hlink>
      <a:folHlink>
        <a:srgbClr val="954F72"/>
      </a:folHlink>
    </a:clrScheme>
    <a:fontScheme name="Custom 15">
      <a:majorFont>
        <a:latin typeface="Century Gothic Bold"/>
        <a:ea typeface=""/>
        <a:cs typeface=""/>
      </a:majorFont>
      <a:minorFont>
        <a:latin typeface="Dayton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turistic Pitch Deck_TM56488565_Win32_JC_SL_v4" id="{6C16C3F5-3ABD-4B2B-B436-2E1E9CE9969F}" vid="{647D9492-9D63-44AA-8DEA-C98668FC47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1989D7-CF02-4DC5-9433-98B600ACA0D7}">
  <ds:schemaRefs>
    <ds:schemaRef ds:uri="http://schemas.microsoft.com/office/2006/documentManagement/types"/>
    <ds:schemaRef ds:uri="http://schemas.microsoft.com/office/2006/metadata/properties"/>
    <ds:schemaRef ds:uri="16c05727-aa75-4e4a-9b5f-8a80a1165891"/>
    <ds:schemaRef ds:uri="71af3243-3dd4-4a8d-8c0d-dd76da1f02a5"/>
    <ds:schemaRef ds:uri="http://purl.org/dc/elements/1.1/"/>
    <ds:schemaRef ds:uri="230e9df3-be65-4c73-a93b-d1236ebd677e"/>
    <ds:schemaRef ds:uri="http://schemas.microsoft.com/sharepoint/v3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C2B339A-BBCD-4BF4-A3FE-AE1F9B12F71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8A4BC3-D1CE-4BB2-9C42-D67FD92CA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Futuristic pitch deck</Template>
  <TotalTime>401</TotalTime>
  <Words>922</Words>
  <Application>Microsoft Office PowerPoint</Application>
  <PresentationFormat>Widescreen</PresentationFormat>
  <Paragraphs>207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Cambria Math</vt:lpstr>
      <vt:lpstr>Century Gothic Bold</vt:lpstr>
      <vt:lpstr>Courier New</vt:lpstr>
      <vt:lpstr>Daytona Pro Light</vt:lpstr>
      <vt:lpstr>sohne</vt:lpstr>
      <vt:lpstr>Office Theme</vt:lpstr>
      <vt:lpstr>Spotify predictions</vt:lpstr>
      <vt:lpstr>topics</vt:lpstr>
      <vt:lpstr>Reasons to predict</vt:lpstr>
      <vt:lpstr>The dataset</vt:lpstr>
      <vt:lpstr>The dataset</vt:lpstr>
      <vt:lpstr>EDA – POPULARITY PREDICTION</vt:lpstr>
      <vt:lpstr>POPULARITY PREDICTION</vt:lpstr>
      <vt:lpstr>models</vt:lpstr>
      <vt:lpstr>models</vt:lpstr>
      <vt:lpstr>models</vt:lpstr>
      <vt:lpstr>POPULARITY PREDICTIONS RESULTS</vt:lpstr>
      <vt:lpstr>mood PREDICTION  </vt:lpstr>
      <vt:lpstr>mood PREDICTION  </vt:lpstr>
      <vt:lpstr>EDA – mood PREDICTION</vt:lpstr>
      <vt:lpstr>POPULARITY PREDICTIONS RESULTS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predictions</dc:title>
  <dc:creator>דור עזריה</dc:creator>
  <cp:lastModifiedBy>דור עזריה</cp:lastModifiedBy>
  <cp:revision>6</cp:revision>
  <dcterms:created xsi:type="dcterms:W3CDTF">2022-02-06T21:17:29Z</dcterms:created>
  <dcterms:modified xsi:type="dcterms:W3CDTF">2022-02-14T21:25:42Z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